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2" r:id="rId17"/>
    <p:sldId id="271" r:id="rId18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43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277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661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9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741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89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76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02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0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321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215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59E5-9947-42B4-8E7E-6FD66AC0C404}" type="datetimeFigureOut">
              <a:rPr lang="th-TH" smtClean="0"/>
              <a:t>02/03/63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EDDF-9565-470D-B3B6-811EE0753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5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nuengdinwi@gmail.co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83568" y="404665"/>
            <a:ext cx="7772400" cy="1404155"/>
          </a:xfrm>
          <a:prstGeom prst="rect">
            <a:avLst/>
          </a:prstGeom>
          <a:ln w="3175">
            <a:solidFill>
              <a:srgbClr val="00B0F0"/>
            </a:solidFill>
          </a:ln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การบริหารจัดการงานระบบสุขาภิบาล</a:t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phemia" pitchFamily="34" charset="0"/>
                <a:cs typeface="Consolas" pitchFamily="49" charset="0"/>
              </a:rPr>
              <a:t>How to management of sanitary system dpt.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phemia" pitchFamily="34" charset="0"/>
              <a:cs typeface="Consolas" pitchFamily="49" charset="0"/>
            </a:endParaRPr>
          </a:p>
        </p:txBody>
      </p:sp>
      <p:pic>
        <p:nvPicPr>
          <p:cNvPr id="5" name="Content Placeholder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40" y="1970839"/>
            <a:ext cx="7632848" cy="2610290"/>
          </a:xfrm>
          <a:prstGeom prst="moon">
            <a:avLst>
              <a:gd name="adj" fmla="val 87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00B0F0"/>
            </a:solidFill>
          </a:ln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55650" y="4869160"/>
            <a:ext cx="7704138" cy="122413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 b="1" dirty="0" smtClean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algn="ctr"/>
            <a:endParaRPr lang="th-TH" sz="2000" b="1" dirty="0" smtClean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algn="ctr"/>
            <a:endParaRPr lang="th-TH" sz="2000" b="1" dirty="0" smtClean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algn="ctr"/>
            <a:endParaRPr lang="th-TH" sz="2000" b="1" dirty="0" smtClean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algn="ctr"/>
            <a:endParaRPr lang="th-TH" sz="2000" b="1" dirty="0" smtClean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marL="0" indent="0" algn="ctr">
              <a:buNone/>
            </a:pPr>
            <a:r>
              <a:rPr lang="th-TH" sz="2000" b="1" dirty="0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  <a:t>บริษัท ไทยไม</a:t>
            </a:r>
            <a:r>
              <a:rPr lang="th-TH" sz="2000" b="1" dirty="0" err="1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  <a:t>โครเทค</a:t>
            </a:r>
            <a:r>
              <a:rPr lang="th-TH" sz="2000" b="1" dirty="0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  <a:t> เอ็นไวรอน</a:t>
            </a:r>
            <a:r>
              <a:rPr lang="th-TH" sz="2000" b="1" dirty="0" err="1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  <a:t>เมนท์</a:t>
            </a:r>
            <a:r>
              <a:rPr lang="th-TH" sz="2000" b="1" dirty="0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  <a:t> จำกัด</a:t>
            </a:r>
            <a:r>
              <a:rPr lang="en-US" sz="2000" dirty="0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mbria"/>
                <a:ea typeface="Times New Roman"/>
                <a:cs typeface="JasmineUPC"/>
              </a:rPr>
            </a:br>
            <a:r>
              <a:rPr lang="th-TH" sz="2000" u="sng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กรุงเทพมหานคร</a:t>
            </a:r>
            <a:r>
              <a:rPr lang="th-TH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455</a:t>
            </a:r>
            <a:r>
              <a:rPr lang="en-US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  </a:t>
            </a:r>
            <a:r>
              <a:rPr lang="th-TH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ซอยจันทน์ </a:t>
            </a:r>
            <a:r>
              <a:rPr lang="en-US" sz="14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16</a:t>
            </a:r>
            <a:r>
              <a:rPr lang="en-US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ถนนจันทน์ สาธร กรุงเทพ </a:t>
            </a:r>
            <a:r>
              <a:rPr lang="en-US" sz="14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10120</a:t>
            </a:r>
            <a:r>
              <a:rPr lang="en-US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ติดต่อ</a:t>
            </a:r>
            <a:r>
              <a:rPr lang="th-TH" sz="20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โทร </a:t>
            </a:r>
            <a:r>
              <a:rPr lang="en-US" sz="14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092 285 5590 </a:t>
            </a:r>
            <a:r>
              <a:rPr lang="th-TH" sz="14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(</a:t>
            </a:r>
            <a:r>
              <a:rPr lang="th-TH" sz="16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หนึ่งดิน) </a:t>
            </a:r>
          </a:p>
          <a:p>
            <a:pPr marL="0" indent="0" algn="ctr"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 โทร </a:t>
            </a:r>
            <a:r>
              <a:rPr lang="th-TH" sz="20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088 991 4593 </a:t>
            </a:r>
            <a:r>
              <a:rPr lang="th-TH" sz="18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>วินิจ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mbria"/>
                <a:ea typeface="Times New Roman"/>
                <a:cs typeface="CordiaUPC"/>
              </a:rPr>
            </a:br>
            <a:endParaRPr lang="en-US" sz="1600" dirty="0" smtClean="0">
              <a:solidFill>
                <a:srgbClr val="002060"/>
              </a:solidFill>
              <a:latin typeface="Angsana New"/>
              <a:ea typeface="Times New Roman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2060"/>
                </a:solidFill>
                <a:latin typeface="Angsana New"/>
                <a:ea typeface="Times New Roman"/>
                <a:cs typeface="CordiaUPC"/>
              </a:rPr>
              <a:t> </a:t>
            </a:r>
            <a:endParaRPr lang="en-US" sz="1400" dirty="0" smtClean="0">
              <a:solidFill>
                <a:srgbClr val="002060"/>
              </a:solidFill>
              <a:latin typeface="Angsana New"/>
              <a:ea typeface="Times New Roman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ngsana New"/>
                <a:ea typeface="Times New Roman"/>
                <a:cs typeface="CordiaUPC"/>
              </a:rPr>
              <a:t> </a:t>
            </a:r>
            <a:endParaRPr lang="en-US" sz="1400" dirty="0" smtClean="0">
              <a:latin typeface="Angsana New"/>
              <a:ea typeface="Times New Roman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ngsana New"/>
                <a:ea typeface="Times New Roman"/>
                <a:cs typeface="CordiaUPC"/>
              </a:rPr>
              <a:t> </a:t>
            </a:r>
            <a:endParaRPr lang="en-US" sz="1400" dirty="0" smtClean="0">
              <a:latin typeface="Angsana New"/>
              <a:ea typeface="Times New Roman"/>
            </a:endParaRPr>
          </a:p>
          <a:p>
            <a:pPr algn="ctr"/>
            <a:r>
              <a:rPr lang="en-US" sz="1800" dirty="0" smtClean="0">
                <a:latin typeface="Angsana New"/>
                <a:ea typeface="Times New Roman"/>
                <a:cs typeface="CordiaUPC"/>
              </a:rPr>
              <a:t> </a:t>
            </a:r>
            <a:endParaRPr lang="en-US" sz="1400" dirty="0" smtClean="0">
              <a:latin typeface="Angsana New"/>
              <a:ea typeface="Times New Roman"/>
            </a:endParaRPr>
          </a:p>
          <a:p>
            <a:pPr algn="ctr"/>
            <a:endParaRPr lang="en-US" sz="1800" dirty="0" smtClean="0">
              <a:ea typeface="Calibri"/>
              <a:cs typeface="Cordia New"/>
            </a:endParaRPr>
          </a:p>
          <a:p>
            <a:pPr algn="ctr"/>
            <a:r>
              <a:rPr lang="en-US" sz="1800" dirty="0" smtClean="0">
                <a:latin typeface="Angsana New"/>
                <a:ea typeface="Times New Roman"/>
                <a:cs typeface="CordiaUPC"/>
              </a:rPr>
              <a:t> </a:t>
            </a:r>
            <a:endParaRPr lang="en-US" sz="1400" dirty="0">
              <a:latin typeface="Angsana New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28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9278"/>
            <a:ext cx="4911081" cy="3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45878"/>
            <a:ext cx="2792413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7"/>
          <p:cNvSpPr txBox="1">
            <a:spLocks/>
          </p:cNvSpPr>
          <p:nvPr/>
        </p:nvSpPr>
        <p:spPr>
          <a:xfrm>
            <a:off x="457200" y="744116"/>
            <a:ext cx="8229600" cy="1143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3</a:t>
            </a:r>
            <a:r>
              <a:rPr lang="en-US" altLang="th-TH" sz="3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. </a:t>
            </a:r>
            <a:r>
              <a:rPr lang="th-TH" altLang="th-TH" sz="3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หลังจากกรองไขมันแล้ว จึงนำเข้าเตาอบ อบที่ </a:t>
            </a:r>
            <a:r>
              <a:rPr lang="en-US" altLang="th-TH" sz="3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104 </a:t>
            </a:r>
            <a:r>
              <a:rPr lang="th-TH" altLang="th-TH" sz="3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องศาเซลเซียส</a:t>
            </a:r>
            <a:br>
              <a:rPr lang="th-TH" altLang="th-TH" sz="3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</a:br>
            <a:r>
              <a:rPr lang="th-TH" altLang="th-TH" sz="3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เพื่อให้เหลือแต่ไขมัน แล้วนำมาชั่งน้ำหนัก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265" y="332656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85053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/>
          <p:cNvSpPr txBox="1">
            <a:spLocks/>
          </p:cNvSpPr>
          <p:nvPr/>
        </p:nvSpPr>
        <p:spPr>
          <a:xfrm>
            <a:off x="304800" y="3413719"/>
            <a:ext cx="8458200" cy="28956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พบว่าค่าต่างๆ หลังจากนำไปอบ และชั่งน้ำหนัก เป็นดังนี้</a:t>
            </a:r>
            <a:endParaRPr lang="en-US" altLang="th-TH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สรุปผลการทดลอง</a:t>
            </a:r>
            <a:endParaRPr lang="en-US" altLang="th-TH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1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	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สาร </a:t>
            </a:r>
            <a:r>
              <a:rPr lang="en-US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Degreaser Oil </a:t>
            </a:r>
            <a:r>
              <a:rPr lang="th-TH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สามารถ ลดค่า </a:t>
            </a:r>
            <a:r>
              <a:rPr lang="en-US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FOG </a:t>
            </a:r>
            <a:r>
              <a:rPr lang="th-TH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ได้ ค่อนข้างมาก </a:t>
            </a:r>
            <a:r>
              <a:rPr lang="th-TH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จาก </a:t>
            </a:r>
            <a:r>
              <a:rPr lang="en-US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5220 mg/L </a:t>
            </a:r>
            <a:endParaRPr lang="th-TH" altLang="th-TH" sz="2000" u="sng" dirty="0" smtClean="0">
              <a:solidFill>
                <a:srgbClr val="FF0000"/>
              </a:solidFill>
              <a:latin typeface="Arial" pitchFamily="34" charset="0"/>
              <a:ea typeface="Cordia New" pitchFamily="34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เหลือ </a:t>
            </a:r>
            <a:r>
              <a:rPr lang="en-US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40 mg/L</a:t>
            </a:r>
            <a:r>
              <a:rPr lang="th-TH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(ประสิทธิภาพคิดเป็น</a:t>
            </a:r>
            <a:r>
              <a:rPr lang="th-TH" altLang="th-TH" sz="2000" u="sng" dirty="0" err="1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เปอร์เซ็น</a:t>
            </a:r>
            <a:r>
              <a:rPr lang="th-TH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 </a:t>
            </a:r>
            <a:r>
              <a:rPr lang="en-US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= 99.23% </a:t>
            </a:r>
            <a:r>
              <a:rPr lang="th-TH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)</a:t>
            </a:r>
            <a:r>
              <a:rPr lang="en-US" altLang="th-TH" sz="2000" u="sng" dirty="0" smtClean="0">
                <a:solidFill>
                  <a:srgbClr val="FF0000"/>
                </a:solidFill>
                <a:latin typeface="Arial" pitchFamily="34" charset="0"/>
                <a:ea typeface="Cordia New" pitchFamily="34" charset="-34"/>
              </a:rPr>
              <a:t> </a:t>
            </a:r>
            <a:r>
              <a:rPr lang="th-TH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ทั้งที่ยังไม่เข้าสู่ระบบบำบัด และสามารถทำให้ไขมันละลายเป็นเนื้อเดียวกับน้ำ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u="sng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 โดยเปลี่ยนสถานะเป็นแป้ง และอื่นๆ ซึ่งทำให้ง่ายต่อการบำบัด 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ทำให้ไม่เสียค่าใช้จ่ายในการล้างบ่อดักไขมันบ่อยๆ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 โดย ควรนำมาคำนวณความคุ้มค่า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 </a:t>
            </a:r>
            <a:r>
              <a:rPr lang="th-TH" altLang="th-TH" sz="30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เปรียบเทียบราคา ระหว่าง ค่าดูดไขมันในบ่อดักไขมัน และ 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30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ค่าใช้จ่ายในการซื้อสาร </a:t>
            </a:r>
            <a:r>
              <a:rPr lang="en-US" altLang="th-TH" sz="30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Degreaser Oil </a:t>
            </a:r>
            <a:r>
              <a:rPr lang="th-TH" altLang="th-TH" sz="30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มาใช้ ต่อไป </a:t>
            </a:r>
            <a:endParaRPr lang="en-US" altLang="th-TH" sz="19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th-TH" sz="4800" dirty="0" smtClean="0">
              <a:latin typeface="Arial" pitchFamily="34" charset="0"/>
              <a:cs typeface="Angsana New" pitchFamily="18" charset="-34"/>
            </a:endParaRPr>
          </a:p>
          <a:p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06528"/>
              </p:ext>
            </p:extLst>
          </p:nvPr>
        </p:nvGraphicFramePr>
        <p:xfrm>
          <a:off x="381000" y="975320"/>
          <a:ext cx="8352929" cy="2286000"/>
        </p:xfrm>
        <a:graphic>
          <a:graphicData uri="http://schemas.openxmlformats.org/drawingml/2006/table">
            <a:tbl>
              <a:tblPr firstRow="1" firstCol="1" bandRow="1"/>
              <a:tblGrid>
                <a:gridCol w="812242"/>
                <a:gridCol w="1573662"/>
                <a:gridCol w="1193405"/>
                <a:gridCol w="1193405"/>
                <a:gridCol w="1193405"/>
                <a:gridCol w="1193405"/>
                <a:gridCol w="1193405"/>
              </a:tblGrid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Sample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Sample(ml)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Before(g)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After(g)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Diff(g)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FOG(mg/L)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16/12/15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Sample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116.3543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116.4065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0.0522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5220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16/12/15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Sample + Degreaser Oil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111.5999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111.6003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0.0004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ngsana New"/>
                          <a:ea typeface="Cordia New"/>
                          <a:cs typeface="Angsana New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79156" y="332656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9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85166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4114800" cy="11430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smtClean="0"/>
              <a:t>ตัวอย่าง</a:t>
            </a:r>
            <a:r>
              <a:rPr lang="en-US" sz="2000" smtClean="0">
                <a:cs typeface="+mn-cs"/>
              </a:rPr>
              <a:t>Refference</a:t>
            </a:r>
            <a:br>
              <a:rPr lang="en-US" sz="2000" smtClean="0">
                <a:cs typeface="+mn-cs"/>
              </a:rPr>
            </a:br>
            <a:r>
              <a:rPr lang="th-TH" sz="2000" smtClean="0">
                <a:cs typeface="+mn-cs"/>
              </a:rPr>
              <a:t>บริษัทได้บริการ  ดูแล เรื่องกลิ่น ไขมัน ค่ามาตรฐานของน้ำบำบัด ให้กับโรงแรม คอนนโด ห้างสรรพสินค้าฯเช่น</a:t>
            </a:r>
            <a:endParaRPr lang="th-TH" sz="2000" dirty="0"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1.sv city </a:t>
            </a:r>
            <a:r>
              <a:rPr lang="th-TH" smtClean="0"/>
              <a:t>คอนโด </a:t>
            </a:r>
            <a:r>
              <a:rPr lang="en-US" sz="2400" smtClean="0"/>
              <a:t>3000 unit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ถนนรัชดา  เขตบางคอแหลม กทม</a:t>
            </a:r>
            <a:r>
              <a:rPr lang="en-US" sz="260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งานดูแล </a:t>
            </a:r>
            <a:r>
              <a:rPr lang="en-US" sz="2600" smtClean="0"/>
              <a:t>maintenance </a:t>
            </a:r>
            <a:r>
              <a:rPr lang="th-TH" sz="2600" smtClean="0"/>
              <a:t>กำจัดกลิ่นในระบบบำบัดน้ำเสีย วันละ </a:t>
            </a:r>
            <a:r>
              <a:rPr lang="en-US" sz="2600" smtClean="0"/>
              <a:t>2500-3000.</a:t>
            </a:r>
            <a:endParaRPr lang="th-TH" sz="2600" smtClean="0"/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ลบม</a:t>
            </a:r>
            <a:r>
              <a:rPr lang="en-US" sz="2600" smtClean="0"/>
              <a:t>.</a:t>
            </a:r>
            <a:r>
              <a:rPr lang="th-TH" sz="2600" smtClean="0"/>
              <a:t>มีปัญหาไขมันและน้ำเข้าระบบมากว่าระบบรับได้  จึงช่วยปรับระบบให้รองรับน้ำได้ ด้วยดึงน้ำที่ลงบ่อ</a:t>
            </a:r>
            <a:r>
              <a:rPr lang="en-US" sz="2600" smtClean="0"/>
              <a:t> </a:t>
            </a:r>
            <a:r>
              <a:rPr lang="th-TH" sz="2600" smtClean="0"/>
              <a:t>เติมอากาศให้มาลงที่บ่อ</a:t>
            </a:r>
            <a:r>
              <a:rPr lang="en-US" sz="2600" smtClean="0"/>
              <a:t>EQ </a:t>
            </a:r>
            <a:r>
              <a:rPr lang="th-TH" sz="2600" smtClean="0"/>
              <a:t>ทำให้การหน่วงเวลา เป็นการขยายบ่อให้พอรับ น้ำ โดยไม่ต้องขยายบ่อและช่วยประหยัดพลังงานไฟฟ้าในการเติมอากาศได้ </a:t>
            </a:r>
            <a:r>
              <a:rPr lang="en-US" sz="2600" smtClean="0"/>
              <a:t>40-50% 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บริการมามากกว่า </a:t>
            </a:r>
            <a:r>
              <a:rPr lang="en-US" sz="2600" smtClean="0"/>
              <a:t>10 </a:t>
            </a:r>
            <a:r>
              <a:rPr lang="th-TH" sz="2600" smtClean="0"/>
              <a:t>ปี แล้ว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สอบถามผจก</a:t>
            </a:r>
            <a:r>
              <a:rPr lang="en-US" sz="2600" smtClean="0"/>
              <a:t>.</a:t>
            </a:r>
            <a:r>
              <a:rPr lang="th-TH" sz="2600" smtClean="0"/>
              <a:t>งานระบบบบำบัด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smtClean="0"/>
              <a:t>2.Pullman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เดิมชื่อ </a:t>
            </a:r>
            <a:r>
              <a:rPr lang="en-US" sz="2600" smtClean="0"/>
              <a:t>Sofitel hotel 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ถนนสีลม เขตบางรัก กทม</a:t>
            </a:r>
            <a:r>
              <a:rPr lang="en-US" sz="260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ถนนรัชดา  เขตบางคอแหลม กทม</a:t>
            </a:r>
            <a:r>
              <a:rPr lang="en-US" sz="260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งานดูแล </a:t>
            </a:r>
            <a:r>
              <a:rPr lang="en-US" sz="2600" smtClean="0"/>
              <a:t>maintenance </a:t>
            </a:r>
            <a:r>
              <a:rPr lang="th-TH" sz="2600" smtClean="0"/>
              <a:t>กำจัดกลิ่นในระบบ</a:t>
            </a:r>
            <a:endParaRPr lang="en-US" sz="2600" smtClean="0"/>
          </a:p>
          <a:p>
            <a:pPr marL="0" indent="0">
              <a:buFont typeface="Arial" pitchFamily="34" charset="0"/>
              <a:buNone/>
            </a:pPr>
            <a:r>
              <a:rPr lang="th-TH" sz="2600" smtClean="0"/>
              <a:t>บริการมามากกว่า </a:t>
            </a:r>
            <a:r>
              <a:rPr lang="en-US" sz="2600" smtClean="0"/>
              <a:t>10 </a:t>
            </a:r>
            <a:r>
              <a:rPr lang="th-TH" sz="2600" smtClean="0"/>
              <a:t>ปี แล้ว</a:t>
            </a:r>
          </a:p>
          <a:p>
            <a:pPr marL="0" indent="0">
              <a:buFont typeface="Arial" pitchFamily="34" charset="0"/>
              <a:buNone/>
            </a:pPr>
            <a:endParaRPr lang="th-TH" sz="2400" smtClean="0"/>
          </a:p>
          <a:p>
            <a:pPr marL="0" indent="0">
              <a:buFont typeface="Arial" pitchFamily="34" charset="0"/>
              <a:buNone/>
            </a:pPr>
            <a:endParaRPr lang="th-TH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1628800"/>
            <a:ext cx="4114800" cy="45259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3.</a:t>
            </a:r>
            <a:r>
              <a:rPr lang="th-TH" sz="2600" dirty="0" err="1" smtClean="0"/>
              <a:t>อาคารธกส</a:t>
            </a:r>
            <a:r>
              <a:rPr lang="en-US" sz="2600" dirty="0" smtClean="0"/>
              <a:t>. </a:t>
            </a:r>
            <a:r>
              <a:rPr lang="th-TH" sz="2600" dirty="0" err="1" smtClean="0"/>
              <a:t>สนง</a:t>
            </a:r>
            <a:r>
              <a:rPr lang="th-TH" sz="2600" dirty="0" smtClean="0"/>
              <a:t>.</a:t>
            </a:r>
            <a:r>
              <a:rPr lang="th-TH" sz="2600" dirty="0" err="1" smtClean="0"/>
              <a:t>ใหญ</a:t>
            </a:r>
            <a:r>
              <a:rPr lang="th-TH" sz="2600" dirty="0" smtClean="0"/>
              <a:t>. ถนนพหลโยธิน เขตบางเขน </a:t>
            </a:r>
            <a:r>
              <a:rPr lang="th-TH" sz="2600" dirty="0" err="1"/>
              <a:t>กทม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th-TH" sz="2600" dirty="0"/>
              <a:t>สอบถาม</a:t>
            </a:r>
            <a:r>
              <a:rPr lang="th-TH" sz="2600" dirty="0" err="1"/>
              <a:t>ผจก</a:t>
            </a:r>
            <a:r>
              <a:rPr lang="en-US" sz="2600" dirty="0"/>
              <a:t>.</a:t>
            </a:r>
            <a:r>
              <a:rPr lang="th-TH" sz="2600" dirty="0"/>
              <a:t>งาน</a:t>
            </a:r>
            <a:r>
              <a:rPr lang="th-TH" sz="2600" dirty="0" err="1"/>
              <a:t>ระบบบ</a:t>
            </a:r>
            <a:r>
              <a:rPr lang="th-TH" sz="2600" dirty="0"/>
              <a:t>บำบัด</a:t>
            </a:r>
          </a:p>
          <a:p>
            <a:pPr marL="0" indent="0">
              <a:buNone/>
            </a:pPr>
            <a:r>
              <a:rPr lang="en-US" sz="2600" dirty="0" smtClean="0"/>
              <a:t>4.The park  </a:t>
            </a:r>
            <a:r>
              <a:rPr lang="th-TH" sz="2600" dirty="0" smtClean="0"/>
              <a:t>ซอยชิดลม ถนนสุขุมวิท</a:t>
            </a:r>
            <a:r>
              <a:rPr lang="en-US" sz="2600" dirty="0" smtClean="0"/>
              <a:t>.</a:t>
            </a:r>
            <a:r>
              <a:rPr lang="th-TH" sz="2600" dirty="0" smtClean="0"/>
              <a:t>เขตปทุมวัน </a:t>
            </a:r>
            <a:r>
              <a:rPr lang="th-TH" sz="2600" dirty="0" err="1"/>
              <a:t>กทม</a:t>
            </a:r>
            <a:r>
              <a:rPr lang="en-US" sz="2600" dirty="0" smtClean="0"/>
              <a:t>.</a:t>
            </a:r>
            <a:endParaRPr lang="th-TH" sz="2600" dirty="0" smtClean="0"/>
          </a:p>
          <a:p>
            <a:pPr marL="0" indent="0">
              <a:buNone/>
            </a:pPr>
            <a:r>
              <a:rPr lang="th-TH" sz="2600" dirty="0"/>
              <a:t>สอบถาม</a:t>
            </a:r>
            <a:r>
              <a:rPr lang="th-TH" sz="2600" dirty="0" err="1"/>
              <a:t>ผจก</a:t>
            </a:r>
            <a:r>
              <a:rPr lang="en-US" sz="2600" dirty="0"/>
              <a:t>.</a:t>
            </a:r>
            <a:r>
              <a:rPr lang="th-TH" sz="2600" dirty="0"/>
              <a:t>งาน</a:t>
            </a:r>
            <a:r>
              <a:rPr lang="th-TH" sz="2600" dirty="0" err="1"/>
              <a:t>ระบบบ</a:t>
            </a:r>
            <a:r>
              <a:rPr lang="th-TH" sz="2600" dirty="0"/>
              <a:t>บำบัด</a:t>
            </a:r>
          </a:p>
          <a:p>
            <a:pPr marL="0" indent="0">
              <a:buNone/>
            </a:pPr>
            <a:r>
              <a:rPr lang="en-US" sz="2600" dirty="0" smtClean="0"/>
              <a:t>5.</a:t>
            </a:r>
            <a:r>
              <a:rPr lang="th-TH" sz="2600" dirty="0" smtClean="0"/>
              <a:t>สมคิด</a:t>
            </a:r>
            <a:r>
              <a:rPr lang="th-TH" sz="2600" dirty="0" err="1" smtClean="0"/>
              <a:t>การ์เดนท์</a:t>
            </a:r>
            <a:r>
              <a:rPr lang="th-TH" sz="2600" dirty="0" smtClean="0"/>
              <a:t> คอนโด</a:t>
            </a:r>
          </a:p>
          <a:p>
            <a:pPr marL="0" indent="0">
              <a:buNone/>
            </a:pPr>
            <a:r>
              <a:rPr lang="en-US" sz="2600" dirty="0" smtClean="0"/>
              <a:t>  </a:t>
            </a:r>
            <a:r>
              <a:rPr lang="th-TH" sz="2600" dirty="0"/>
              <a:t>ซอยชิดลม ถนนสุขุมวิท</a:t>
            </a:r>
            <a:r>
              <a:rPr lang="en-US" sz="2600" dirty="0"/>
              <a:t>.</a:t>
            </a:r>
            <a:r>
              <a:rPr lang="th-TH" sz="2600" dirty="0"/>
              <a:t>เขตปทุมวัน </a:t>
            </a:r>
            <a:r>
              <a:rPr lang="th-TH" sz="2600" dirty="0" err="1"/>
              <a:t>กทม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6.Robinson </a:t>
            </a:r>
            <a:r>
              <a:rPr lang="en-US" sz="2600" dirty="0" err="1" smtClean="0"/>
              <a:t>Lystyl</a:t>
            </a:r>
            <a:r>
              <a:rPr lang="en-US" sz="2600" dirty="0" err="1"/>
              <a:t>e</a:t>
            </a:r>
            <a:r>
              <a:rPr lang="en-US" sz="2600" dirty="0" smtClean="0"/>
              <a:t> </a:t>
            </a:r>
            <a:r>
              <a:rPr lang="th-TH" sz="2600" dirty="0" smtClean="0"/>
              <a:t>ตรัง</a:t>
            </a:r>
            <a:endParaRPr lang="th-TH" sz="2600" dirty="0"/>
          </a:p>
          <a:p>
            <a:pPr marL="0" indent="0">
              <a:buNone/>
            </a:pPr>
            <a:r>
              <a:rPr lang="th-TH" sz="2600" dirty="0" smtClean="0"/>
              <a:t>สอบถามหัวหน้าช่าง งาน</a:t>
            </a:r>
            <a:r>
              <a:rPr lang="th-TH" sz="2600" dirty="0" err="1"/>
              <a:t>ระบบบ</a:t>
            </a:r>
            <a:r>
              <a:rPr lang="th-TH" sz="2600" dirty="0" smtClean="0"/>
              <a:t>บำบัด</a:t>
            </a:r>
          </a:p>
          <a:p>
            <a:pPr marL="0" indent="0">
              <a:buNone/>
            </a:pPr>
            <a:r>
              <a:rPr lang="en-US" sz="2600" dirty="0" smtClean="0"/>
              <a:t>7.Robinson </a:t>
            </a:r>
            <a:r>
              <a:rPr lang="en-US" sz="2600" dirty="0" err="1" smtClean="0"/>
              <a:t>Lystyle</a:t>
            </a:r>
            <a:r>
              <a:rPr lang="en-US" sz="2600" dirty="0" smtClean="0"/>
              <a:t>  </a:t>
            </a:r>
            <a:r>
              <a:rPr lang="th-TH" sz="2600" dirty="0" smtClean="0"/>
              <a:t>สุพรรณบุรี</a:t>
            </a:r>
            <a:endParaRPr lang="th-TH" sz="2600" dirty="0"/>
          </a:p>
          <a:p>
            <a:pPr marL="0" indent="0">
              <a:buNone/>
            </a:pPr>
            <a:r>
              <a:rPr lang="th-TH" sz="2600" dirty="0"/>
              <a:t>สอบถามหัวหน้าช่าง งาน</a:t>
            </a:r>
            <a:r>
              <a:rPr lang="th-TH" sz="2600" dirty="0" err="1"/>
              <a:t>ระบบบ</a:t>
            </a:r>
            <a:r>
              <a:rPr lang="th-TH" sz="2600" dirty="0" smtClean="0"/>
              <a:t>บำบัด</a:t>
            </a:r>
          </a:p>
          <a:p>
            <a:pPr marL="0" indent="0">
              <a:buNone/>
            </a:pPr>
            <a:r>
              <a:rPr lang="en-US" sz="2600" dirty="0" smtClean="0"/>
              <a:t>8. </a:t>
            </a:r>
            <a:r>
              <a:rPr lang="en-US" sz="2600" dirty="0" err="1" smtClean="0"/>
              <a:t>Panjatanee</a:t>
            </a:r>
            <a:r>
              <a:rPr lang="en-US" sz="2600" dirty="0" smtClean="0"/>
              <a:t> Tower</a:t>
            </a:r>
          </a:p>
          <a:p>
            <a:pPr marL="0" indent="0">
              <a:buNone/>
            </a:pPr>
            <a:r>
              <a:rPr lang="th-TH" sz="2600" dirty="0" smtClean="0"/>
              <a:t>ถนนพระราม</a:t>
            </a:r>
            <a:r>
              <a:rPr lang="en-US" sz="2600" dirty="0" smtClean="0"/>
              <a:t>3</a:t>
            </a:r>
            <a:r>
              <a:rPr lang="th-TH" sz="2600" dirty="0" smtClean="0"/>
              <a:t>  เขตยานนาวา </a:t>
            </a:r>
            <a:r>
              <a:rPr lang="th-TH" sz="2600" dirty="0" err="1"/>
              <a:t>กทม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th-TH" sz="2600" dirty="0"/>
              <a:t>สอบถามหัวหน้าช่าง งาน</a:t>
            </a:r>
            <a:r>
              <a:rPr lang="th-TH" sz="2600" dirty="0" err="1"/>
              <a:t>ระบบบ</a:t>
            </a:r>
            <a:r>
              <a:rPr lang="th-TH" sz="2600" dirty="0" smtClean="0"/>
              <a:t>บำบัด</a:t>
            </a:r>
          </a:p>
          <a:p>
            <a:pPr marL="0" indent="0">
              <a:buNone/>
            </a:pPr>
            <a:r>
              <a:rPr lang="en-US" sz="2600" dirty="0" smtClean="0"/>
              <a:t>9.Amari Watergate</a:t>
            </a:r>
          </a:p>
          <a:p>
            <a:pPr marL="0" indent="0">
              <a:buNone/>
            </a:pPr>
            <a:r>
              <a:rPr lang="th-TH" sz="2600" dirty="0" smtClean="0"/>
              <a:t>ถนนเพชรบุรี  เขตปทุมวัน </a:t>
            </a:r>
            <a:r>
              <a:rPr lang="th-TH" sz="2600" dirty="0" err="1"/>
              <a:t>กทม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th-TH" sz="2600" dirty="0"/>
              <a:t>สอบถามหัวหน้าช่าง งาน</a:t>
            </a:r>
            <a:r>
              <a:rPr lang="th-TH" sz="2600" dirty="0" err="1"/>
              <a:t>ระบบบ</a:t>
            </a:r>
            <a:r>
              <a:rPr lang="th-TH" sz="2600" dirty="0"/>
              <a:t>บำบัด</a:t>
            </a:r>
          </a:p>
          <a:p>
            <a:pPr marL="0" indent="0">
              <a:buNone/>
            </a:pPr>
            <a:endParaRPr lang="th-TH" sz="2400" dirty="0" smtClean="0"/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endParaRPr lang="th-TH" sz="2400" dirty="0" smtClean="0"/>
          </a:p>
          <a:p>
            <a:pPr marL="0" indent="0">
              <a:buNone/>
            </a:pPr>
            <a:endParaRPr lang="th-TH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260648"/>
            <a:ext cx="4114800" cy="11430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ตัวอย่าง</a:t>
            </a:r>
            <a:r>
              <a:rPr lang="en-US" dirty="0" err="1"/>
              <a:t>Refference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บริษัทได้บริการ  ดูแล เรื่องกลิ่น ไขมัน ค่ามาตรฐานของน้ำบำบัด ให้กับโรงแรม </a:t>
            </a:r>
            <a:r>
              <a:rPr lang="th-TH" dirty="0" err="1"/>
              <a:t>คอนนโด</a:t>
            </a:r>
            <a:r>
              <a:rPr lang="th-TH" dirty="0"/>
              <a:t> ห้างสรรพสินค้าฯเช่น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9156" y="249034"/>
            <a:ext cx="9236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 smtClean="0"/>
              <a:t>10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64405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4114800" cy="11430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smtClean="0"/>
              <a:t>ตัวอย่าง</a:t>
            </a:r>
            <a:r>
              <a:rPr lang="en-US" sz="2000" smtClean="0"/>
              <a:t>Refference</a:t>
            </a:r>
            <a:br>
              <a:rPr lang="en-US" sz="2000" smtClean="0"/>
            </a:br>
            <a:r>
              <a:rPr lang="th-TH" sz="2000" smtClean="0"/>
              <a:t>บริษัทได้บริการ  ดูแล เรื่องกลิ่น ไขมัน ค่ามาตรฐานของน้ำบำบัด ให้กับโรงแรม คอนนโด ห้างสรรพสินค้าฯเช่น</a:t>
            </a:r>
            <a:endParaRPr lang="th-TH" sz="2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smtClean="0"/>
              <a:t>10. Icon 3 Condominium </a:t>
            </a:r>
          </a:p>
          <a:p>
            <a:pPr marL="0" indent="0">
              <a:buFont typeface="Arial" pitchFamily="34" charset="0"/>
              <a:buNone/>
            </a:pPr>
            <a:r>
              <a:rPr lang="th-TH" sz="1800" smtClean="0"/>
              <a:t>ซอยทองหล่อ  สุขุมวิท </a:t>
            </a:r>
            <a:r>
              <a:rPr lang="en-US" sz="1800" smtClean="0"/>
              <a:t>55 </a:t>
            </a:r>
            <a:r>
              <a:rPr lang="th-TH" sz="1800" smtClean="0"/>
              <a:t>ถนนสุขุมวิท  ทวีวัฒนา กทม</a:t>
            </a:r>
            <a:r>
              <a:rPr lang="en-US" sz="180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smtClean="0"/>
              <a:t> </a:t>
            </a:r>
            <a:r>
              <a:rPr lang="th-TH" sz="2400" smtClean="0"/>
              <a:t>ใช้จุลินทรีย์ไมโครเทค ใส่ในบ่อเซฟติค(</a:t>
            </a:r>
            <a:r>
              <a:rPr lang="en-US" sz="2000" smtClean="0"/>
              <a:t>septic</a:t>
            </a:r>
            <a:r>
              <a:rPr lang="th-TH" sz="2000" smtClean="0"/>
              <a:t>)</a:t>
            </a:r>
            <a:r>
              <a:rPr lang="en-US" sz="2400" smtClean="0"/>
              <a:t> </a:t>
            </a:r>
            <a:r>
              <a:rPr lang="th-TH" sz="2400" smtClean="0"/>
              <a:t>และในบ่อเติมอากาศ </a:t>
            </a:r>
            <a:r>
              <a:rPr lang="th-TH" sz="2000" smtClean="0"/>
              <a:t>( </a:t>
            </a:r>
            <a:r>
              <a:rPr lang="en-US" sz="2000" smtClean="0"/>
              <a:t>aeration tank </a:t>
            </a:r>
            <a:r>
              <a:rPr lang="th-TH" sz="2000" smtClean="0"/>
              <a:t>)</a:t>
            </a:r>
            <a:r>
              <a:rPr lang="en-US" sz="2400" smtClean="0"/>
              <a:t>  </a:t>
            </a:r>
            <a:r>
              <a:rPr lang="th-TH" sz="2400" smtClean="0"/>
              <a:t>เพื่อดับกลิ่นในบ่อเซฟติคและเลี้ยงเชื้อ 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ในบ่อเติมอากาศ ให้มีจำนวนพอเพียง โดยวัดจากค่า</a:t>
            </a:r>
            <a:r>
              <a:rPr lang="en-US" sz="1800" smtClean="0"/>
              <a:t>SV 30</a:t>
            </a:r>
            <a:r>
              <a:rPr lang="th-TH" sz="1800" smtClean="0"/>
              <a:t> </a:t>
            </a:r>
            <a:r>
              <a:rPr lang="th-TH" sz="2400" smtClean="0"/>
              <a:t> เพื่อช่วยทำให้น้ำตกตะกอนได้ดี จนน้ำสามารถผ่านค่ามาตราฐานได้ 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ผจก</a:t>
            </a:r>
            <a:r>
              <a:rPr lang="en-US" sz="2400" smtClean="0"/>
              <a:t>.</a:t>
            </a:r>
            <a:r>
              <a:rPr lang="th-TH" sz="2400" smtClean="0"/>
              <a:t>จุฬา  </a:t>
            </a:r>
            <a:r>
              <a:rPr lang="th-TH" sz="2000" smtClean="0"/>
              <a:t>โทร </a:t>
            </a:r>
            <a:r>
              <a:rPr lang="en-US" sz="2000" smtClean="0"/>
              <a:t>081 823 4952</a:t>
            </a:r>
            <a:endParaRPr lang="th-TH" sz="2400" smtClean="0"/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11.Terminal 21 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ซอยอโศก  สุขุมวิท </a:t>
            </a:r>
            <a:r>
              <a:rPr lang="en-US" sz="2400" smtClean="0"/>
              <a:t>21 </a:t>
            </a:r>
            <a:r>
              <a:rPr lang="th-TH" sz="2400" smtClean="0"/>
              <a:t>ถนนสุขุมวิท  ปทุมวัน กทม</a:t>
            </a:r>
            <a:r>
              <a:rPr lang="en-US" sz="240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สอบถามผจก</a:t>
            </a:r>
            <a:r>
              <a:rPr lang="en-US" sz="2400" smtClean="0"/>
              <a:t>.</a:t>
            </a:r>
            <a:r>
              <a:rPr lang="th-TH" sz="2400" smtClean="0"/>
              <a:t>งานระบบบบำบัด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12. Central Plaza </a:t>
            </a:r>
            <a:r>
              <a:rPr lang="th-TH" sz="2400" smtClean="0"/>
              <a:t> ลาดพร้าว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สอบถามผจก</a:t>
            </a:r>
            <a:r>
              <a:rPr lang="en-US" sz="2400" smtClean="0"/>
              <a:t>.</a:t>
            </a:r>
            <a:r>
              <a:rPr lang="th-TH" sz="2400" smtClean="0"/>
              <a:t>งานระบบบบำบัด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13. Central Plaza </a:t>
            </a:r>
            <a:r>
              <a:rPr lang="th-TH" sz="2400" smtClean="0"/>
              <a:t> พิษณุโลก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สอบถามผจก</a:t>
            </a:r>
            <a:r>
              <a:rPr lang="en-US" sz="2400" smtClean="0"/>
              <a:t>.</a:t>
            </a:r>
            <a:r>
              <a:rPr lang="th-TH" sz="2400" smtClean="0"/>
              <a:t>งานระบบบบำบัด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14. Central Plaza </a:t>
            </a:r>
            <a:r>
              <a:rPr lang="th-TH" sz="2400" smtClean="0"/>
              <a:t> ศาลายา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สอบถามผจก</a:t>
            </a:r>
            <a:r>
              <a:rPr lang="en-US" sz="2400" smtClean="0"/>
              <a:t>.</a:t>
            </a:r>
            <a:r>
              <a:rPr lang="th-TH" sz="2400" smtClean="0"/>
              <a:t>งานระบบบบำบัด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15. Central Plaza </a:t>
            </a:r>
            <a:r>
              <a:rPr lang="th-TH" sz="2400" smtClean="0"/>
              <a:t> มหาชัย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smtClean="0"/>
              <a:t>สอบถามผจก</a:t>
            </a:r>
            <a:r>
              <a:rPr lang="en-US" sz="2400" smtClean="0"/>
              <a:t>.</a:t>
            </a:r>
            <a:r>
              <a:rPr lang="th-TH" sz="2400" smtClean="0"/>
              <a:t>งานระบบบบำบัด</a:t>
            </a:r>
          </a:p>
          <a:p>
            <a:pPr marL="0" indent="0">
              <a:buFont typeface="Arial" pitchFamily="34" charset="0"/>
              <a:buNone/>
            </a:pPr>
            <a:endParaRPr lang="th-TH" sz="2400" smtClean="0"/>
          </a:p>
          <a:p>
            <a:pPr marL="0" indent="0">
              <a:buFont typeface="Arial" pitchFamily="34" charset="0"/>
              <a:buNone/>
            </a:pPr>
            <a:endParaRPr lang="th-TH" sz="2400" smtClean="0"/>
          </a:p>
          <a:p>
            <a:pPr marL="0" indent="0">
              <a:buFont typeface="Arial" pitchFamily="34" charset="0"/>
              <a:buNone/>
            </a:pPr>
            <a:endParaRPr lang="th-TH" sz="2400" smtClean="0"/>
          </a:p>
          <a:p>
            <a:pPr marL="0" indent="0">
              <a:buFont typeface="Arial" pitchFamily="34" charset="0"/>
              <a:buNone/>
            </a:pPr>
            <a:endParaRPr lang="th-TH" sz="2400" smtClean="0"/>
          </a:p>
          <a:p>
            <a:pPr marL="0" indent="0">
              <a:buFont typeface="Arial" pitchFamily="34" charset="0"/>
              <a:buNone/>
            </a:pPr>
            <a:endParaRPr lang="th-TH" sz="2400" smtClean="0"/>
          </a:p>
          <a:p>
            <a:pPr marL="0" indent="0">
              <a:buFont typeface="Arial" pitchFamily="34" charset="0"/>
              <a:buNone/>
            </a:pPr>
            <a:endParaRPr lang="en-US" sz="2400" smtClean="0"/>
          </a:p>
          <a:p>
            <a:pPr marL="0" indent="0">
              <a:buFont typeface="Arial" pitchFamily="34" charset="0"/>
              <a:buNone/>
            </a:pPr>
            <a:endParaRPr lang="en-US" sz="2400" smtClean="0"/>
          </a:p>
          <a:p>
            <a:pPr marL="0" indent="0">
              <a:buFont typeface="Arial" pitchFamily="34" charset="0"/>
              <a:buNone/>
            </a:pPr>
            <a:endParaRPr lang="en-US" sz="2400" smtClean="0"/>
          </a:p>
          <a:p>
            <a:pPr marL="0" indent="0">
              <a:buFont typeface="Arial" pitchFamily="34" charset="0"/>
              <a:buNone/>
            </a:pPr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4513" y="180550"/>
            <a:ext cx="4114800" cy="11430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460"/>
              </p:ext>
            </p:extLst>
          </p:nvPr>
        </p:nvGraphicFramePr>
        <p:xfrm>
          <a:off x="4808951" y="1524294"/>
          <a:ext cx="409387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47"/>
                <a:gridCol w="1235902"/>
                <a:gridCol w="818774"/>
                <a:gridCol w="818774"/>
                <a:gridCol w="818774"/>
              </a:tblGrid>
              <a:tr h="68057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</a:rPr>
                        <a:t>ที่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า</a:t>
                      </a:r>
                      <a:r>
                        <a:rPr lang="th-TH" sz="2400" b="0" dirty="0" err="1" smtClean="0">
                          <a:solidFill>
                            <a:schemeClr val="tx1"/>
                          </a:solidFill>
                        </a:rPr>
                        <a:t>รายการ</a:t>
                      </a:r>
                      <a:r>
                        <a:rPr lang="th-TH" sz="2400" b="0" dirty="0" err="1" smtClean="0"/>
                        <a:t>ร</a:t>
                      </a:r>
                      <a:endParaRPr lang="th-TH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solidFill>
                            <a:schemeClr val="tx1"/>
                          </a:solidFill>
                        </a:rPr>
                        <a:t>ขนาด</a:t>
                      </a:r>
                      <a:endParaRPr lang="th-TH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solidFill>
                            <a:schemeClr val="tx1"/>
                          </a:solidFill>
                        </a:rPr>
                        <a:t>ราคา</a:t>
                      </a:r>
                      <a:endParaRPr lang="th-TH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</a:rPr>
                        <a:t>หมายเหตุ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ไม</a:t>
                      </a:r>
                      <a:r>
                        <a:rPr lang="th-TH" sz="2000" dirty="0" err="1" smtClean="0"/>
                        <a:t>โครเทค</a:t>
                      </a:r>
                      <a:r>
                        <a:rPr lang="th-TH" sz="2000" dirty="0" smtClean="0"/>
                        <a:t>ดับกลิ่น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กล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1800" dirty="0" smtClean="0"/>
                        <a:t>20 </a:t>
                      </a:r>
                      <a:r>
                        <a:rPr lang="th-TH" sz="2000" dirty="0" smtClean="0"/>
                        <a:t>ลิตร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</a:t>
                      </a:r>
                      <a:r>
                        <a:rPr lang="en-US" sz="2000" dirty="0" smtClean="0"/>
                        <a:t>.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คืนแกลลอน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ไม</a:t>
                      </a:r>
                      <a:r>
                        <a:rPr lang="th-TH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โครเทค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ดับกลิ่น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ลิตร</a:t>
                      </a:r>
                      <a:endParaRPr lang="th-TH" sz="2000" dirty="0" smtClean="0">
                        <a:effectLst/>
                      </a:endParaRPr>
                    </a:p>
                    <a:p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 </a:t>
                      </a:r>
                      <a:r>
                        <a:rPr lang="en-US" sz="2000" dirty="0" smtClean="0"/>
                        <a:t>80.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คืนแกลลอน</a:t>
                      </a:r>
                      <a:endParaRPr lang="th-TH" sz="2000" dirty="0" smtClean="0">
                        <a:effectLst/>
                      </a:endParaRPr>
                    </a:p>
                    <a:p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ละลายไขมัน</a:t>
                      </a:r>
                    </a:p>
                    <a:p>
                      <a:r>
                        <a:rPr lang="th-TH" sz="2000" dirty="0" smtClean="0"/>
                        <a:t>ดีกรีส</a:t>
                      </a:r>
                      <a:r>
                        <a:rPr lang="th-TH" sz="2000" dirty="0" err="1" smtClean="0"/>
                        <a:t>เซอร์</a:t>
                      </a:r>
                      <a:r>
                        <a:rPr lang="th-TH" sz="2000" dirty="0" smtClean="0"/>
                        <a:t> </a:t>
                      </a:r>
                      <a:r>
                        <a:rPr lang="th-TH" sz="2000" dirty="0" err="1" smtClean="0"/>
                        <a:t>ออยล์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ลิตร</a:t>
                      </a:r>
                      <a:endParaRPr lang="th-TH" sz="1800" dirty="0" smtClean="0">
                        <a:effectLst/>
                      </a:endParaRPr>
                    </a:p>
                    <a:p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250.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คืนแกลลอน</a:t>
                      </a:r>
                      <a:endParaRPr lang="th-TH" sz="1600" dirty="0" smtClean="0">
                        <a:effectLst/>
                      </a:endParaRPr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2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th-TH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ละลายไขมัน</a:t>
                      </a:r>
                      <a:endParaRPr lang="th-TH" sz="1800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ดีกรีส</a:t>
                      </a:r>
                      <a:r>
                        <a:rPr lang="th-TH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เซอร์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ออยล์</a:t>
                      </a:r>
                      <a:endParaRPr lang="th-TH" sz="1800" dirty="0" smtClean="0">
                        <a:effectLst/>
                      </a:endParaRPr>
                    </a:p>
                    <a:p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 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ลิตร</a:t>
                      </a:r>
                      <a:endParaRPr lang="th-TH" sz="1400" dirty="0" smtClean="0">
                        <a:effectLst/>
                      </a:endParaRPr>
                    </a:p>
                    <a:p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900.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คืนแกลลอน</a:t>
                      </a:r>
                      <a:endParaRPr lang="th-TH" sz="2000" dirty="0" smtClean="0">
                        <a:effectLst/>
                      </a:endParaRPr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62896" y="322918"/>
            <a:ext cx="7693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 smtClean="0"/>
              <a:t>11</a:t>
            </a:r>
            <a:endParaRPr lang="th-TH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84513" y="18055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ราคาจุลินท</a:t>
            </a:r>
            <a:r>
              <a:rPr lang="th-TH" sz="2400" dirty="0" err="1" smtClean="0"/>
              <a:t>รีย์</a:t>
            </a:r>
            <a:r>
              <a:rPr lang="th-TH" sz="2400" dirty="0" smtClean="0"/>
              <a:t>ไม</a:t>
            </a:r>
            <a:r>
              <a:rPr lang="th-TH" sz="2400" dirty="0" err="1" smtClean="0"/>
              <a:t>โครเทค</a:t>
            </a:r>
            <a:r>
              <a:rPr lang="th-TH" sz="2400" dirty="0" smtClean="0"/>
              <a:t>ดับกลิ่นและสารละลายไขมัน ดีกรีส</a:t>
            </a:r>
            <a:r>
              <a:rPr lang="th-TH" sz="2400" dirty="0" err="1" smtClean="0"/>
              <a:t>เซอร์ออยล์</a:t>
            </a:r>
            <a:endParaRPr lang="th-TH" sz="2400" dirty="0" smtClean="0"/>
          </a:p>
          <a:p>
            <a:r>
              <a:rPr lang="th-TH" sz="2400" dirty="0" smtClean="0"/>
              <a:t>สอบถามหรือ สั่ง โทร </a:t>
            </a:r>
            <a:r>
              <a:rPr lang="en-US" sz="2000" dirty="0" smtClean="0"/>
              <a:t>092 285 9950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81283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12625"/>
            <a:ext cx="3008313" cy="116205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th-TH" b="1" i="1" dirty="0" smtClean="0">
                <a:solidFill>
                  <a:srgbClr val="FF0000"/>
                </a:solidFill>
              </a:rPr>
              <a:t/>
            </a:r>
            <a:br>
              <a:rPr lang="th-TH" b="1" i="1" dirty="0" smtClean="0">
                <a:solidFill>
                  <a:srgbClr val="FF0000"/>
                </a:solidFill>
              </a:rPr>
            </a:br>
            <a:r>
              <a:rPr lang="th-TH" sz="2700" b="1" i="1" dirty="0" smtClean="0">
                <a:solidFill>
                  <a:srgbClr val="FF0000"/>
                </a:solidFill>
              </a:rPr>
              <a:t>การ</a:t>
            </a:r>
            <a:r>
              <a:rPr lang="th-TH" sz="2700" b="1" i="1" dirty="0">
                <a:solidFill>
                  <a:srgbClr val="FF0000"/>
                </a:solidFill>
              </a:rPr>
              <a:t>กำจัด</a:t>
            </a:r>
            <a:r>
              <a:rPr lang="th-TH" sz="2700" b="1" i="1" dirty="0" smtClean="0">
                <a:solidFill>
                  <a:srgbClr val="FF0000"/>
                </a:solidFill>
              </a:rPr>
              <a:t>ไขมัน ในถังดักไขมัน</a:t>
            </a:r>
            <a:br>
              <a:rPr lang="th-TH" sz="2700" b="1" i="1" dirty="0" smtClean="0">
                <a:solidFill>
                  <a:srgbClr val="FF0000"/>
                </a:solidFill>
              </a:rPr>
            </a:br>
            <a:r>
              <a:rPr lang="th-TH" sz="2700" b="1" i="1" dirty="0" smtClean="0">
                <a:solidFill>
                  <a:srgbClr val="FF0000"/>
                </a:solidFill>
              </a:rPr>
              <a:t>ก่อน</a:t>
            </a:r>
            <a:r>
              <a:rPr lang="th-TH" sz="2700" b="1" i="1" dirty="0">
                <a:solidFill>
                  <a:srgbClr val="FF0000"/>
                </a:solidFill>
              </a:rPr>
              <a:t>เข้าระบบบำบัด</a:t>
            </a:r>
            <a:br>
              <a:rPr lang="th-TH" sz="2700" b="1" i="1" dirty="0">
                <a:solidFill>
                  <a:srgbClr val="FF0000"/>
                </a:solidFill>
              </a:rPr>
            </a:br>
            <a:endParaRPr lang="th-TH" sz="27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07904" y="1752351"/>
            <a:ext cx="2941165" cy="4772993"/>
          </a:xfrm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600" dirty="0" err="1" smtClean="0">
                <a:solidFill>
                  <a:schemeClr val="bg1"/>
                </a:solidFill>
              </a:rPr>
              <a:t>ow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toste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water oily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b</a:t>
            </a:r>
            <a:r>
              <a:rPr lang="th-TH" sz="3800" b="1" dirty="0" smtClean="0">
                <a:solidFill>
                  <a:srgbClr val="002060"/>
                </a:solidFill>
              </a:rPr>
              <a:t>ปลอดภัย ไร้สารพิษ         </a:t>
            </a:r>
            <a:endParaRPr lang="th-TH" sz="3800" dirty="0" smtClean="0">
              <a:solidFill>
                <a:srgbClr val="002060"/>
              </a:solidFill>
            </a:endParaRPr>
          </a:p>
          <a:p>
            <a:pPr fontAlgn="t"/>
            <a:r>
              <a:rPr lang="th-TH" sz="3800" b="1" dirty="0" smtClean="0">
                <a:solidFill>
                  <a:srgbClr val="002060"/>
                </a:solidFill>
              </a:rPr>
              <a:t>เป็นมิตรกับสิ่งแวดล้อม</a:t>
            </a:r>
            <a:endParaRPr lang="th-TH" sz="3800" dirty="0" smtClean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SAFETY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NONTOXIC </a:t>
            </a:r>
            <a:r>
              <a:rPr lang="en-US" sz="2400" b="1" dirty="0" err="1" smtClean="0">
                <a:solidFill>
                  <a:srgbClr val="002060"/>
                </a:solidFill>
              </a:rPr>
              <a:t>Friendiy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Earth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1.</a:t>
            </a:r>
            <a:r>
              <a:rPr lang="th-TH" sz="2400" dirty="0">
                <a:solidFill>
                  <a:srgbClr val="002060"/>
                </a:solidFill>
              </a:rPr>
              <a:t>,ละลายไขมันได้</a:t>
            </a:r>
            <a:r>
              <a:rPr lang="th-TH" sz="2400" dirty="0" smtClean="0">
                <a:solidFill>
                  <a:srgbClr val="002060"/>
                </a:solidFill>
              </a:rPr>
              <a:t>ทันที ให้</a:t>
            </a:r>
            <a:r>
              <a:rPr lang="th-TH" sz="2400" dirty="0">
                <a:solidFill>
                  <a:srgbClr val="002060"/>
                </a:solidFill>
              </a:rPr>
              <a:t>กลายเป็นแป้ง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1.Suddenly to clear cake </a:t>
            </a:r>
            <a:r>
              <a:rPr lang="en-US" sz="2400" dirty="0" smtClean="0">
                <a:solidFill>
                  <a:srgbClr val="002060"/>
                </a:solidFill>
              </a:rPr>
              <a:t>of</a:t>
            </a:r>
          </a:p>
          <a:p>
            <a:pPr marL="0" indent="0" fontAlgn="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grease to carbohydrate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2.</a:t>
            </a:r>
            <a:r>
              <a:rPr lang="th-TH" sz="2400" dirty="0">
                <a:solidFill>
                  <a:srgbClr val="002060"/>
                </a:solidFill>
              </a:rPr>
              <a:t>แก้ปัญหาท่อตันและป้องกันท่อตัน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2.Useful to protect and clear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cock </a:t>
            </a:r>
            <a:r>
              <a:rPr lang="en-US" sz="2400" dirty="0">
                <a:solidFill>
                  <a:srgbClr val="002060"/>
                </a:solidFill>
              </a:rPr>
              <a:t>pipe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3.</a:t>
            </a:r>
            <a:r>
              <a:rPr lang="th-TH" sz="2400" dirty="0">
                <a:solidFill>
                  <a:srgbClr val="002060"/>
                </a:solidFill>
              </a:rPr>
              <a:t>ดับกลิ่นและลดแมลงสาบ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3.Deodor of smell,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And reduce of cock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4.</a:t>
            </a:r>
            <a:r>
              <a:rPr lang="th-TH" sz="2400" dirty="0">
                <a:solidFill>
                  <a:srgbClr val="002060"/>
                </a:solidFill>
              </a:rPr>
              <a:t>ประหยัดค่าดูดไขมัน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4.Safe for hire truck 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monthly service to take </a:t>
            </a:r>
            <a:r>
              <a:rPr lang="en-US" sz="2400" dirty="0" smtClean="0">
                <a:solidFill>
                  <a:srgbClr val="002060"/>
                </a:solidFill>
              </a:rPr>
              <a:t>out  </a:t>
            </a:r>
            <a:r>
              <a:rPr lang="en-US" sz="2400" dirty="0">
                <a:solidFill>
                  <a:srgbClr val="002060"/>
                </a:solidFill>
              </a:rPr>
              <a:t>grease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5.</a:t>
            </a:r>
            <a:r>
              <a:rPr lang="th-TH" sz="2400" dirty="0">
                <a:solidFill>
                  <a:srgbClr val="002060"/>
                </a:solidFill>
              </a:rPr>
              <a:t>เป็นอาหารเลี้ยงเชื้อแบคทีเรียทำให้ค่าหอ-จ โตเสมอ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002060"/>
                </a:solidFill>
              </a:rPr>
              <a:t>5.Very active for feeding </a:t>
            </a:r>
            <a:r>
              <a:rPr lang="en-US" sz="2400" dirty="0" smtClean="0">
                <a:solidFill>
                  <a:srgbClr val="002060"/>
                </a:solidFill>
              </a:rPr>
              <a:t>of</a:t>
            </a:r>
          </a:p>
          <a:p>
            <a:pPr marL="0" indent="0" fontAlgn="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growing bacteria in WWTS</a:t>
            </a:r>
            <a:endParaRPr lang="th-TH" sz="2400" dirty="0">
              <a:solidFill>
                <a:srgbClr val="002060"/>
              </a:solidFill>
            </a:endParaRPr>
          </a:p>
          <a:p>
            <a:endParaRPr lang="th-TH" sz="2400" dirty="0"/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sz="half" idx="2"/>
          </p:nvPr>
        </p:nvSpPr>
        <p:spPr>
          <a:xfrm>
            <a:off x="457200" y="1774675"/>
            <a:ext cx="3008313" cy="4691063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th-TH" sz="2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สาเหตุ  มาจากการบริหารจัดการ</a:t>
            </a:r>
            <a:r>
              <a:rPr lang="en-US" sz="2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5</a:t>
            </a:r>
            <a:r>
              <a:rPr lang="en-US" sz="2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th-TH" sz="2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ส. ไขมันที่ไม่ได้จัดการอย่างมีประสิทธิภาพจากต้นทางที่ถังดักไขมันในครัว ไม่สามารถดักไขมันได้จริง </a:t>
            </a:r>
          </a:p>
          <a:p>
            <a:r>
              <a:rPr lang="th-TH" sz="2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ดังนั้นไขมันจึงไหลลงท่อน้ำทิ้งจากครัว หรือศูนย์อาหาร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FOOD PARK</a:t>
            </a:r>
            <a:r>
              <a:rPr lang="en-US" sz="16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th-TH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สร้างปัญหาปลายทางอย่างมากมาย เช่นต้องมีถัง</a:t>
            </a:r>
            <a:r>
              <a:rPr lang="th-TH" sz="2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ดาฟ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DAF</a:t>
            </a:r>
            <a:r>
              <a:rPr lang="th-TH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th-TH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เครื่องรีดตะกอน</a:t>
            </a:r>
            <a:r>
              <a:rPr lang="en-US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decanter</a:t>
            </a:r>
          </a:p>
          <a:p>
            <a:pPr>
              <a:buFont typeface="Wingdings" pitchFamily="2" charset="2"/>
              <a:buChar char="q"/>
            </a:pPr>
            <a:r>
              <a:rPr lang="th-TH" sz="2400" i="1" dirty="0">
                <a:solidFill>
                  <a:srgbClr val="FF0000"/>
                </a:solidFill>
              </a:rPr>
              <a:t>     </a:t>
            </a:r>
            <a:r>
              <a:rPr lang="th-TH" sz="2400" dirty="0" smtClean="0">
                <a:solidFill>
                  <a:srgbClr val="C00000"/>
                </a:solidFill>
              </a:rPr>
              <a:t>ปัญหาท่อตัน</a:t>
            </a:r>
            <a:r>
              <a:rPr lang="en-US" sz="2400" dirty="0" smtClean="0">
                <a:solidFill>
                  <a:srgbClr val="C00000"/>
                </a:solidFill>
              </a:rPr>
              <a:t>,</a:t>
            </a:r>
            <a:r>
              <a:rPr lang="th-TH" sz="2400" dirty="0" smtClean="0">
                <a:solidFill>
                  <a:srgbClr val="C00000"/>
                </a:solidFill>
              </a:rPr>
              <a:t>เกิดก้อน เค้ก</a:t>
            </a:r>
            <a:r>
              <a:rPr lang="th-TH" sz="2400" dirty="0">
                <a:solidFill>
                  <a:srgbClr val="C00000"/>
                </a:solidFill>
              </a:rPr>
              <a:t>ไขมัน</a:t>
            </a:r>
            <a:r>
              <a:rPr lang="th-TH" sz="2400" dirty="0" smtClean="0">
                <a:solidFill>
                  <a:srgbClr val="C00000"/>
                </a:solidFill>
              </a:rPr>
              <a:t>ใน </a:t>
            </a:r>
            <a:r>
              <a:rPr lang="th-TH" sz="2400" i="1" dirty="0">
                <a:solidFill>
                  <a:srgbClr val="C00000"/>
                </a:solidFill>
              </a:rPr>
              <a:t>บ่อ</a:t>
            </a:r>
            <a:r>
              <a:rPr lang="en-US" sz="1600" i="1" dirty="0">
                <a:solidFill>
                  <a:srgbClr val="C00000"/>
                </a:solidFill>
              </a:rPr>
              <a:t>SUMP ,</a:t>
            </a:r>
            <a:r>
              <a:rPr lang="th-TH" sz="2400" i="1" dirty="0">
                <a:solidFill>
                  <a:srgbClr val="C00000"/>
                </a:solidFill>
              </a:rPr>
              <a:t>บ่อ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g</a:t>
            </a:r>
            <a:r>
              <a:rPr lang="en-US" sz="1600" i="1" dirty="0" err="1" smtClean="0">
                <a:solidFill>
                  <a:srgbClr val="C00000"/>
                </a:solidFill>
              </a:rPr>
              <a:t>REASE</a:t>
            </a:r>
            <a:r>
              <a:rPr lang="en-US" sz="1600" i="1" dirty="0" smtClean="0">
                <a:solidFill>
                  <a:srgbClr val="C00000"/>
                </a:solidFill>
              </a:rPr>
              <a:t> TRAP </a:t>
            </a:r>
            <a:r>
              <a:rPr lang="en-US" sz="1800" i="1" dirty="0" smtClean="0">
                <a:solidFill>
                  <a:srgbClr val="C00000"/>
                </a:solidFill>
              </a:rPr>
              <a:t>,</a:t>
            </a:r>
            <a:r>
              <a:rPr lang="th-TH" sz="2000" i="1" dirty="0" smtClean="0">
                <a:solidFill>
                  <a:srgbClr val="C00000"/>
                </a:solidFill>
              </a:rPr>
              <a:t>บ่อ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1800" i="1" dirty="0" err="1" smtClean="0">
                <a:solidFill>
                  <a:srgbClr val="C00000"/>
                </a:solidFill>
              </a:rPr>
              <a:t>strorage</a:t>
            </a:r>
            <a:r>
              <a:rPr lang="en-US" sz="1800" i="1" dirty="0" smtClean="0">
                <a:solidFill>
                  <a:srgbClr val="C00000"/>
                </a:solidFill>
              </a:rPr>
              <a:t> </a:t>
            </a:r>
            <a:r>
              <a:rPr lang="en-US" sz="1800" i="1" dirty="0" err="1" smtClean="0">
                <a:solidFill>
                  <a:srgbClr val="C00000"/>
                </a:solidFill>
              </a:rPr>
              <a:t>tamk</a:t>
            </a:r>
            <a:endParaRPr lang="th-TH" sz="2400" i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h-TH" sz="2400" i="1" dirty="0">
                <a:solidFill>
                  <a:srgbClr val="FF0000"/>
                </a:solidFill>
              </a:rPr>
              <a:t>สามารถกำจัดได้</a:t>
            </a:r>
            <a:r>
              <a:rPr lang="th-TH" sz="2400" i="1" dirty="0" smtClean="0">
                <a:solidFill>
                  <a:srgbClr val="FF0000"/>
                </a:solidFill>
              </a:rPr>
              <a:t>ด้วย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degreaser oil</a:t>
            </a:r>
            <a:r>
              <a:rPr lang="th-TH" sz="2000" i="1" dirty="0" smtClean="0">
                <a:solidFill>
                  <a:srgbClr val="FF0000"/>
                </a:solidFill>
              </a:rPr>
              <a:t>และถังดักไขมันแบบกำจัดไขมันในตัวเอง</a:t>
            </a:r>
            <a:endParaRPr lang="th-TH" sz="1800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90" b="90597" l="9524" r="92063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1129" r="3785"/>
          <a:stretch/>
        </p:blipFill>
        <p:spPr>
          <a:xfrm>
            <a:off x="6732240" y="600223"/>
            <a:ext cx="2048567" cy="5904656"/>
          </a:xfrm>
          <a:prstGeom prst="rect">
            <a:avLst/>
          </a:prstGeom>
          <a:ln w="9525"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21720" y="600223"/>
            <a:ext cx="301052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Degreaser </a:t>
            </a:r>
            <a:r>
              <a:rPr lang="en-US" i="1" dirty="0">
                <a:solidFill>
                  <a:srgbClr val="FF0000"/>
                </a:solidFill>
              </a:rPr>
              <a:t>oil</a:t>
            </a:r>
            <a:endParaRPr lang="th-TH" dirty="0"/>
          </a:p>
          <a:p>
            <a:r>
              <a:rPr lang="th-TH" b="1" i="1" dirty="0" smtClean="0">
                <a:solidFill>
                  <a:srgbClr val="002060"/>
                </a:solidFill>
              </a:rPr>
              <a:t>ดีกรีส</a:t>
            </a:r>
            <a:r>
              <a:rPr lang="th-TH" b="1" i="1" dirty="0" err="1" smtClean="0">
                <a:solidFill>
                  <a:srgbClr val="002060"/>
                </a:solidFill>
              </a:rPr>
              <a:t>เซอร์</a:t>
            </a:r>
            <a:r>
              <a:rPr lang="th-TH" b="1" i="1" dirty="0" smtClean="0">
                <a:solidFill>
                  <a:srgbClr val="002060"/>
                </a:solidFill>
              </a:rPr>
              <a:t> </a:t>
            </a:r>
            <a:r>
              <a:rPr lang="th-TH" b="1" i="1" dirty="0" err="1" smtClean="0">
                <a:solidFill>
                  <a:srgbClr val="002060"/>
                </a:solidFill>
              </a:rPr>
              <a:t>ออย</a:t>
            </a:r>
            <a:r>
              <a:rPr lang="th-TH" b="1" i="1" dirty="0" smtClean="0">
                <a:solidFill>
                  <a:srgbClr val="002060"/>
                </a:solidFill>
              </a:rPr>
              <a:t> </a:t>
            </a:r>
            <a:endParaRPr lang="th-TH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9156" y="319931"/>
            <a:ext cx="8016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 smtClean="0"/>
              <a:t>12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4324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55576" y="11339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ถังดักไขมันไม่มีไขมัน ไมโครเทค รุ่น</a:t>
            </a:r>
            <a:r>
              <a:rPr lang="en-US" smtClean="0"/>
              <a:t>GT-1 </a:t>
            </a:r>
            <a:endParaRPr lang="th-TH" dirty="0"/>
          </a:p>
        </p:txBody>
      </p:sp>
      <p:sp>
        <p:nvSpPr>
          <p:cNvPr id="9" name="Text Box 4"/>
          <p:cNvSpPr txBox="1">
            <a:spLocks/>
          </p:cNvSpPr>
          <p:nvPr/>
        </p:nvSpPr>
        <p:spPr>
          <a:xfrm>
            <a:off x="539552" y="3933056"/>
            <a:ext cx="7992888" cy="2736304"/>
          </a:xfrm>
          <a:prstGeom prst="rect">
            <a:avLst/>
          </a:prstGeom>
          <a:solidFill>
            <a:schemeClr val="lt1"/>
          </a:solidFill>
          <a:ln w="6350">
            <a:solidFill>
              <a:srgbClr val="0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 smtClean="0">
                <a:effectLst/>
                <a:ea typeface="Calibri"/>
                <a:cs typeface="Cordia New"/>
              </a:rPr>
              <a:t>บริษัท </a:t>
            </a:r>
            <a:r>
              <a:rPr lang="th-TH" sz="3200" b="1" dirty="0">
                <a:effectLst/>
                <a:ea typeface="Calibri"/>
                <a:cs typeface="Cordia New"/>
              </a:rPr>
              <a:t>ไทยไม</a:t>
            </a:r>
            <a:r>
              <a:rPr lang="th-TH" sz="3200" b="1" dirty="0" err="1">
                <a:effectLst/>
                <a:ea typeface="Calibri"/>
                <a:cs typeface="Cordia New"/>
              </a:rPr>
              <a:t>โครเทค</a:t>
            </a:r>
            <a:r>
              <a:rPr lang="th-TH" sz="3200" b="1" dirty="0">
                <a:effectLst/>
                <a:ea typeface="Calibri"/>
                <a:cs typeface="Cordia New"/>
              </a:rPr>
              <a:t> เอ็นไวรอน</a:t>
            </a:r>
            <a:r>
              <a:rPr lang="th-TH" sz="3200" b="1" dirty="0" err="1">
                <a:effectLst/>
                <a:ea typeface="Calibri"/>
                <a:cs typeface="Cordia New"/>
              </a:rPr>
              <a:t>เมนท์</a:t>
            </a:r>
            <a:r>
              <a:rPr lang="th-TH" sz="3200" b="1" dirty="0">
                <a:effectLst/>
                <a:ea typeface="Calibri"/>
                <a:cs typeface="Cordia New"/>
              </a:rPr>
              <a:t> จำกัด</a:t>
            </a:r>
            <a:endParaRPr lang="en-US" sz="1400" dirty="0">
              <a:effectLst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effectLst/>
                <a:ea typeface="Calibri"/>
                <a:cs typeface="Cordia New"/>
              </a:rPr>
              <a:t>Thaimicrotech</a:t>
            </a:r>
            <a:r>
              <a:rPr lang="en-US" sz="2400" dirty="0" smtClean="0">
                <a:effectLst/>
                <a:ea typeface="Calibri"/>
                <a:cs typeface="Cordia New"/>
              </a:rPr>
              <a:t> </a:t>
            </a:r>
            <a:r>
              <a:rPr lang="en-US" sz="2400" dirty="0">
                <a:effectLst/>
                <a:ea typeface="Calibri"/>
                <a:cs typeface="Cordia New"/>
              </a:rPr>
              <a:t>Environment </a:t>
            </a:r>
            <a:r>
              <a:rPr lang="en-US" sz="2400" dirty="0" err="1">
                <a:effectLst/>
                <a:ea typeface="Calibri"/>
                <a:cs typeface="Cordia New"/>
              </a:rPr>
              <a:t>Co,Ltd</a:t>
            </a:r>
            <a:r>
              <a:rPr lang="en-US" sz="2400" dirty="0">
                <a:effectLst/>
                <a:ea typeface="Calibri"/>
                <a:cs typeface="Cordia New"/>
              </a:rPr>
              <a:t>.</a:t>
            </a:r>
            <a:endParaRPr lang="en-US" sz="1400" dirty="0">
              <a:effectLst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u="sng" dirty="0">
                <a:effectLst/>
                <a:ea typeface="Calibri"/>
                <a:cs typeface="Cordia New"/>
              </a:rPr>
              <a:t>กรุงเทพมหานคร</a:t>
            </a:r>
            <a:r>
              <a:rPr lang="th-TH" sz="1800" dirty="0">
                <a:effectLst/>
                <a:ea typeface="Calibri"/>
                <a:cs typeface="Cordia New"/>
              </a:rPr>
              <a:t> (</a:t>
            </a:r>
            <a:r>
              <a:rPr lang="th-TH" sz="1800" dirty="0" err="1">
                <a:effectLst/>
                <a:ea typeface="Calibri"/>
                <a:cs typeface="Cordia New"/>
              </a:rPr>
              <a:t>สนญ</a:t>
            </a:r>
            <a:r>
              <a:rPr lang="th-TH" sz="1800" u="sng" dirty="0">
                <a:effectLst/>
                <a:ea typeface="Calibri"/>
                <a:cs typeface="Cordia New"/>
              </a:rPr>
              <a:t>)</a:t>
            </a:r>
            <a:r>
              <a:rPr lang="en-US" sz="1800" dirty="0">
                <a:effectLst/>
                <a:latin typeface="Cordia New"/>
                <a:ea typeface="Calibri"/>
                <a:cs typeface="Cordia New"/>
              </a:rPr>
              <a:t>455  </a:t>
            </a:r>
            <a:r>
              <a:rPr lang="th-TH" sz="1800" dirty="0">
                <a:effectLst/>
                <a:latin typeface="Cordia New"/>
                <a:ea typeface="Calibri"/>
                <a:cs typeface="Cordia New"/>
              </a:rPr>
              <a:t>ซอยจันทน์ </a:t>
            </a:r>
            <a:r>
              <a:rPr lang="en-US" sz="1800" dirty="0">
                <a:effectLst/>
                <a:latin typeface="Cordia New"/>
                <a:ea typeface="Calibri"/>
                <a:cs typeface="Cordia New"/>
              </a:rPr>
              <a:t>16 </a:t>
            </a:r>
            <a:r>
              <a:rPr lang="th-TH" sz="1800" dirty="0">
                <a:effectLst/>
                <a:latin typeface="Cordia New"/>
                <a:ea typeface="Calibri"/>
                <a:cs typeface="Cordia New"/>
              </a:rPr>
              <a:t>ถนนจันทน์ สาธร กรุงเทพ</a:t>
            </a:r>
            <a:r>
              <a:rPr lang="en-US" sz="1800" dirty="0" smtClean="0">
                <a:effectLst/>
                <a:latin typeface="Cordia New"/>
                <a:ea typeface="Calibri"/>
                <a:cs typeface="Cordia New"/>
              </a:rPr>
              <a:t>10120 </a:t>
            </a:r>
            <a:endParaRPr lang="en-US" sz="1400" dirty="0">
              <a:effectLst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dirty="0" smtClean="0">
                <a:effectLst/>
                <a:ea typeface="Calibri"/>
                <a:cs typeface="Cordia New"/>
              </a:rPr>
              <a:t>หนึ่งดิน วิมุตติ</a:t>
            </a:r>
            <a:r>
              <a:rPr lang="th-TH" sz="1800" dirty="0" err="1" smtClean="0">
                <a:effectLst/>
                <a:ea typeface="Calibri"/>
                <a:cs typeface="Cordia New"/>
              </a:rPr>
              <a:t>นันท์</a:t>
            </a:r>
            <a:r>
              <a:rPr lang="th-TH" sz="1800" dirty="0" smtClean="0">
                <a:effectLst/>
                <a:ea typeface="Calibri"/>
                <a:cs typeface="Cordia New"/>
              </a:rPr>
              <a:t> โทร</a:t>
            </a:r>
            <a:r>
              <a:rPr lang="en-US" sz="1400" dirty="0">
                <a:effectLst/>
                <a:ea typeface="Calibri"/>
                <a:cs typeface="Cordia New"/>
              </a:rPr>
              <a:t>.</a:t>
            </a:r>
            <a:r>
              <a:rPr lang="th-TH" sz="1800" dirty="0">
                <a:effectLst/>
                <a:ea typeface="Calibri"/>
                <a:cs typeface="Cordia New"/>
              </a:rPr>
              <a:t> </a:t>
            </a:r>
            <a:r>
              <a:rPr lang="en-US" sz="1400" dirty="0">
                <a:effectLst/>
                <a:ea typeface="Calibri"/>
                <a:cs typeface="Cordia New"/>
              </a:rPr>
              <a:t>092 285 5590, 061 579 8586	</a:t>
            </a:r>
            <a:r>
              <a:rPr lang="en-US" sz="1800" dirty="0">
                <a:effectLst/>
                <a:latin typeface="Cordia New"/>
                <a:ea typeface="Calibri"/>
                <a:cs typeface="Cordia New"/>
              </a:rPr>
              <a:t>Email </a:t>
            </a:r>
            <a:r>
              <a:rPr lang="en-US" sz="1800" dirty="0">
                <a:solidFill>
                  <a:schemeClr val="tx1"/>
                </a:solidFill>
                <a:effectLst/>
                <a:latin typeface="Cordia New"/>
                <a:ea typeface="Calibri"/>
                <a:cs typeface="Cordia New"/>
              </a:rPr>
              <a:t>: </a:t>
            </a:r>
            <a:r>
              <a:rPr lang="en-US" sz="1800" u="sng" dirty="0" smtClean="0">
                <a:solidFill>
                  <a:schemeClr val="tx1"/>
                </a:solidFill>
                <a:effectLst/>
                <a:latin typeface="Cordia New"/>
                <a:ea typeface="Calibri"/>
                <a:cs typeface="Cordia New"/>
                <a:hlinkClick r:id="rId2"/>
              </a:rPr>
              <a:t>nuengdinwi@gmail.com</a:t>
            </a:r>
            <a:endParaRPr lang="en-US" sz="1800" u="sng" dirty="0" smtClean="0">
              <a:solidFill>
                <a:schemeClr val="tx1"/>
              </a:solidFill>
              <a:effectLst/>
              <a:latin typeface="Cordia New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u="sng" dirty="0" smtClean="0">
                <a:solidFill>
                  <a:schemeClr val="tx1"/>
                </a:solidFill>
                <a:latin typeface="Cordia New"/>
                <a:ea typeface="Calibri"/>
                <a:cs typeface="Cordia New"/>
              </a:rPr>
              <a:t>ฝ่ายการตลาด  </a:t>
            </a:r>
            <a:r>
              <a:rPr lang="th-TH" sz="1800" dirty="0" smtClean="0">
                <a:solidFill>
                  <a:schemeClr val="tx1"/>
                </a:solidFill>
                <a:latin typeface="Cordia New"/>
                <a:ea typeface="Calibri"/>
                <a:cs typeface="Cordia New"/>
              </a:rPr>
              <a:t>วินิจ </a:t>
            </a:r>
            <a:r>
              <a:rPr lang="en-US" sz="1800" dirty="0">
                <a:solidFill>
                  <a:schemeClr val="tx1"/>
                </a:solidFill>
                <a:latin typeface="Cordia New"/>
                <a:ea typeface="Calibri"/>
                <a:cs typeface="Cordia New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latin typeface="Cordia New"/>
                <a:ea typeface="Calibri"/>
                <a:cs typeface="Cordia New"/>
              </a:rPr>
              <a:t>ฤาไชย  โทร  </a:t>
            </a:r>
            <a:r>
              <a:rPr lang="en-US" sz="1800" dirty="0" smtClean="0">
                <a:solidFill>
                  <a:schemeClr val="tx1"/>
                </a:solidFill>
                <a:latin typeface="Cordia New"/>
                <a:ea typeface="Calibri"/>
                <a:cs typeface="Cordia New"/>
              </a:rPr>
              <a:t>088 991 4593 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ordia New"/>
                <a:ea typeface="Calibri"/>
                <a:cs typeface="Cordia New"/>
              </a:rPr>
              <a:t>Email </a:t>
            </a:r>
            <a:r>
              <a:rPr lang="en-US" sz="1800" dirty="0" smtClean="0">
                <a:solidFill>
                  <a:srgbClr val="002060"/>
                </a:solidFill>
                <a:effectLst/>
                <a:latin typeface="Cordia New"/>
                <a:ea typeface="Calibri"/>
                <a:cs typeface="Cordia New"/>
              </a:rPr>
              <a:t>:</a:t>
            </a:r>
            <a:r>
              <a:rPr lang="en-US" sz="1800" dirty="0" err="1" smtClean="0">
                <a:solidFill>
                  <a:srgbClr val="002060"/>
                </a:solidFill>
                <a:effectLst/>
                <a:latin typeface="Cordia New"/>
                <a:ea typeface="Calibri"/>
                <a:cs typeface="Cordia New"/>
              </a:rPr>
              <a:t>luewinnie</a:t>
            </a:r>
            <a:r>
              <a:rPr lang="en-US" sz="1800" dirty="0" smtClean="0">
                <a:solidFill>
                  <a:srgbClr val="002060"/>
                </a:solidFill>
                <a:effectLst/>
                <a:latin typeface="Cordia New"/>
                <a:ea typeface="Calibri"/>
                <a:cs typeface="Cordia New"/>
              </a:rPr>
              <a:t> </a:t>
            </a:r>
            <a:r>
              <a:rPr lang="en-US" sz="1800" u="sng" dirty="0" smtClean="0">
                <a:solidFill>
                  <a:srgbClr val="002060"/>
                </a:solidFill>
                <a:effectLst/>
                <a:latin typeface="Cordia New"/>
                <a:ea typeface="Calibri"/>
                <a:cs typeface="Cordia New"/>
                <a:hlinkClick r:id="rId2"/>
              </a:rPr>
              <a:t>@gmail.com</a:t>
            </a:r>
            <a:endParaRPr lang="en-US" sz="1400" dirty="0">
              <a:solidFill>
                <a:srgbClr val="002060"/>
              </a:solidFill>
              <a:effectLst/>
              <a:ea typeface="Calibri"/>
              <a:cs typeface="Cordia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66089" cy="2260661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827584" y="1556792"/>
            <a:ext cx="2304256" cy="2044637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403648" y="206084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/>
              <a:t>หมดปัญหาท่อตัน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168377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>
            <a:spLocks/>
          </p:cNvSpPr>
          <p:nvPr/>
        </p:nvSpPr>
        <p:spPr>
          <a:xfrm>
            <a:off x="395536" y="1628800"/>
            <a:ext cx="404018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mtClean="0"/>
              <a:t>ส่วนประกอบภายในถัง</a:t>
            </a:r>
            <a:endParaRPr lang="th-TH" dirty="0"/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68804" y="1628800"/>
            <a:ext cx="4041775" cy="1728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ภาพถัง</a:t>
            </a:r>
            <a:r>
              <a:rPr lang="th-TH" dirty="0"/>
              <a:t>ดัก</a:t>
            </a:r>
            <a:r>
              <a:rPr lang="th-TH" dirty="0" smtClean="0"/>
              <a:t>ไขมัน ขนาด </a:t>
            </a:r>
            <a:r>
              <a:rPr lang="en-US" sz="2800" dirty="0" smtClean="0"/>
              <a:t>40 </a:t>
            </a:r>
            <a:r>
              <a:rPr lang="th-TH" dirty="0" smtClean="0"/>
              <a:t>ลิตร</a:t>
            </a:r>
          </a:p>
          <a:p>
            <a:r>
              <a:rPr lang="th-TH" dirty="0" err="1" smtClean="0"/>
              <a:t>สแตนเลส</a:t>
            </a:r>
            <a:r>
              <a:rPr lang="th-TH" dirty="0" smtClean="0"/>
              <a:t>  ท่อน้ำเข้าและออกท่อ</a:t>
            </a:r>
            <a:r>
              <a:rPr lang="en-US" sz="2800" dirty="0" smtClean="0"/>
              <a:t>2 </a:t>
            </a:r>
            <a:r>
              <a:rPr lang="th-TH" dirty="0" smtClean="0"/>
              <a:t>“</a:t>
            </a:r>
          </a:p>
          <a:p>
            <a:endParaRPr lang="th-TH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852936"/>
            <a:ext cx="3528393" cy="2265114"/>
          </a:xfrm>
          <a:prstGeom prst="rect">
            <a:avLst/>
          </a:prstGeom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395536" y="2276872"/>
            <a:ext cx="245861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</a:t>
            </a:r>
            <a:r>
              <a:rPr lang="th-TH" dirty="0" smtClean="0"/>
              <a:t>ตะแกรงดักเศษอาหาร</a:t>
            </a:r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92932" y="188640"/>
            <a:ext cx="3963044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/>
              <a:t>ถังดักไขมัน</a:t>
            </a:r>
            <a:r>
              <a:rPr lang="th-TH" sz="3600" dirty="0" smtClean="0"/>
              <a:t>แบบละลายไขมันในตัว </a:t>
            </a:r>
            <a:r>
              <a:rPr lang="th-TH" sz="3200" dirty="0" smtClean="0"/>
              <a:t>ไม</a:t>
            </a:r>
            <a:r>
              <a:rPr lang="th-TH" sz="3200" dirty="0" err="1" smtClean="0"/>
              <a:t>โครเทค</a:t>
            </a:r>
            <a:r>
              <a:rPr lang="th-TH" sz="3200" dirty="0" smtClean="0"/>
              <a:t> </a:t>
            </a:r>
            <a:r>
              <a:rPr lang="th-TH" sz="3600" dirty="0" smtClean="0"/>
              <a:t>รุ่น</a:t>
            </a:r>
            <a:r>
              <a:rPr lang="en-US" sz="3600" dirty="0" smtClean="0"/>
              <a:t>MT-1</a:t>
            </a:r>
            <a:endParaRPr lang="th-TH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644008" y="188640"/>
            <a:ext cx="3963044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dirty="0" smtClean="0"/>
              <a:t>ถังดัก</a:t>
            </a:r>
            <a:r>
              <a:rPr lang="th-TH" sz="6000" dirty="0"/>
              <a:t>ไขมัน</a:t>
            </a:r>
            <a:r>
              <a:rPr lang="th-TH" sz="4700" dirty="0"/>
              <a:t>แบบละลาย</a:t>
            </a:r>
            <a:r>
              <a:rPr lang="th-TH" sz="4700" dirty="0" smtClean="0"/>
              <a:t>ไขมันในตัว </a:t>
            </a:r>
            <a:br>
              <a:rPr lang="th-TH" sz="4700" dirty="0" smtClean="0"/>
            </a:br>
            <a:r>
              <a:rPr lang="th-TH" sz="4700" dirty="0" smtClean="0"/>
              <a:t>ไม</a:t>
            </a:r>
            <a:r>
              <a:rPr lang="th-TH" sz="4700" dirty="0" err="1" smtClean="0"/>
              <a:t>โครเทค</a:t>
            </a:r>
            <a:r>
              <a:rPr lang="th-TH" dirty="0" smtClean="0"/>
              <a:t> รุ่น</a:t>
            </a:r>
            <a:r>
              <a:rPr lang="en-US" dirty="0" smtClean="0"/>
              <a:t>MT-1</a:t>
            </a:r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30" y="3501008"/>
            <a:ext cx="3600400" cy="2088232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2339752" y="5373216"/>
            <a:ext cx="2167980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</a:t>
            </a:r>
            <a:r>
              <a:rPr lang="th-TH" dirty="0" smtClean="0"/>
              <a:t>กล่องใส่ละลายไขมัน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825330" y="5693097"/>
            <a:ext cx="38852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สอบถาม โทร </a:t>
            </a:r>
            <a:r>
              <a:rPr lang="en-US" sz="2400" dirty="0" smtClean="0"/>
              <a:t>092 285 5590 </a:t>
            </a:r>
            <a:r>
              <a:rPr lang="th-TH" sz="2400" dirty="0" smtClean="0"/>
              <a:t>หนึ่งดิน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92727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8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th-TH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th-TH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การบริหารจัดการงานระบบสุขาภิบาล</a:t>
            </a:r>
            <a:r>
              <a:rPr lang="th-TH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th-TH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  <a:r>
              <a:rPr lang="th-TH" sz="2400" dirty="0" smtClean="0"/>
              <a:t>เรื่อง</a:t>
            </a:r>
            <a:r>
              <a:rPr lang="th-TH" sz="2400" dirty="0"/>
              <a:t>กลิ่น </a:t>
            </a:r>
            <a:r>
              <a:rPr lang="en-US" sz="2400" i="1" dirty="0"/>
              <a:t>Deodorant</a:t>
            </a:r>
            <a:r>
              <a:rPr lang="th-TH" sz="2400" i="1" dirty="0"/>
              <a:t>ในบ่อเซฟ</a:t>
            </a:r>
            <a:r>
              <a:rPr lang="th-TH" sz="2400" i="1" dirty="0" err="1" smtClean="0"/>
              <a:t>ติค</a:t>
            </a:r>
            <a:r>
              <a:rPr lang="th-TH" sz="2400" i="1" dirty="0" smtClean="0"/>
              <a:t> </a:t>
            </a:r>
            <a:r>
              <a:rPr lang="en-US" sz="2400" i="1" dirty="0" smtClean="0"/>
              <a:t>2.</a:t>
            </a:r>
            <a:r>
              <a:rPr lang="th-TH" sz="2400" dirty="0"/>
              <a:t> เรื่อง</a:t>
            </a:r>
            <a:r>
              <a:rPr lang="th-TH" sz="2400" dirty="0" smtClean="0"/>
              <a:t>ไขมันใน </a:t>
            </a:r>
            <a:r>
              <a:rPr lang="en-US" sz="2400" dirty="0"/>
              <a:t>grease trap</a:t>
            </a:r>
            <a:r>
              <a:rPr lang="th-TH" sz="2400" dirty="0"/>
              <a:t/>
            </a:r>
            <a:br>
              <a:rPr lang="th-TH" sz="2400" dirty="0"/>
            </a:br>
            <a:r>
              <a:rPr lang="th-TH" sz="2400" i="1" dirty="0" smtClean="0"/>
              <a:t> </a:t>
            </a:r>
            <a:r>
              <a:rPr lang="th-TH" sz="2400" b="1" i="1" dirty="0" smtClean="0"/>
              <a:t>  </a:t>
            </a:r>
            <a:r>
              <a:rPr lang="en-US" sz="2400" b="1" i="1" dirty="0" smtClean="0"/>
              <a:t>3.</a:t>
            </a:r>
            <a:r>
              <a:rPr lang="th-TH" sz="2400" b="1" i="1" dirty="0" smtClean="0"/>
              <a:t>เรื่องการเลี้ยงเชื้อในบ่อเติมอากาศ ใน ระบบ</a:t>
            </a:r>
            <a:r>
              <a:rPr lang="th-TH" sz="2400" b="1" i="1" dirty="0"/>
              <a:t>บำบัดน้ำเสีย </a:t>
            </a:r>
            <a:r>
              <a:rPr lang="en-MY" sz="2400" b="1" i="1" dirty="0"/>
              <a:t/>
            </a:r>
            <a:br>
              <a:rPr lang="en-MY" sz="2400" b="1" i="1" dirty="0"/>
            </a:br>
            <a:endParaRPr lang="th-TH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0" dirty="0" smtClean="0"/>
              <a:t>1.</a:t>
            </a:r>
            <a:r>
              <a:rPr lang="th-TH" dirty="0" smtClean="0"/>
              <a:t>เรื่องกลิ่น </a:t>
            </a:r>
            <a:r>
              <a:rPr lang="en-US" sz="2000" b="0" i="1" dirty="0" smtClean="0"/>
              <a:t>Deodorant</a:t>
            </a:r>
            <a:r>
              <a:rPr lang="th-TH" i="1" dirty="0" smtClean="0"/>
              <a:t>ในบ่อเซฟ</a:t>
            </a:r>
            <a:r>
              <a:rPr lang="th-TH" i="1" dirty="0" err="1"/>
              <a:t>ติค</a:t>
            </a:r>
            <a:r>
              <a:rPr lang="th-TH" i="1" dirty="0"/>
              <a:t> 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1.1</a:t>
            </a:r>
            <a:r>
              <a:rPr lang="th-TH" b="1" dirty="0" smtClean="0"/>
              <a:t>บ่อ</a:t>
            </a:r>
            <a:r>
              <a:rPr lang="th-TH" b="1" dirty="0"/>
              <a:t>เซฟ</a:t>
            </a:r>
            <a:r>
              <a:rPr lang="th-TH" b="1" dirty="0" err="1" smtClean="0"/>
              <a:t>ติค</a:t>
            </a:r>
            <a:r>
              <a:rPr lang="th-TH" b="1" dirty="0" smtClean="0"/>
              <a:t> </a:t>
            </a:r>
            <a:r>
              <a:rPr lang="en-US" sz="2000" dirty="0" smtClean="0"/>
              <a:t>septic tank</a:t>
            </a:r>
          </a:p>
          <a:p>
            <a:pPr marL="0" indent="0">
              <a:buNone/>
            </a:pPr>
            <a:r>
              <a:rPr lang="th-TH" dirty="0" smtClean="0"/>
              <a:t>เสนอการใช้จุลินท</a:t>
            </a:r>
            <a:r>
              <a:rPr lang="th-TH" dirty="0" err="1" smtClean="0"/>
              <a:t>รีย์</a:t>
            </a:r>
            <a:r>
              <a:rPr lang="th-TH" dirty="0" smtClean="0"/>
              <a:t>ไม</a:t>
            </a:r>
            <a:r>
              <a:rPr lang="th-TH" dirty="0" err="1" smtClean="0"/>
              <a:t>โครเทค</a:t>
            </a:r>
            <a:r>
              <a:rPr lang="th-TH" dirty="0" smtClean="0"/>
              <a:t>ดับกลิ่นและย่อยกาก</a:t>
            </a:r>
          </a:p>
          <a:p>
            <a:pPr marL="0" indent="0">
              <a:buNone/>
            </a:pPr>
            <a:r>
              <a:rPr lang="en-US" sz="2000" dirty="0"/>
              <a:t>2.</a:t>
            </a:r>
            <a:r>
              <a:rPr lang="th-TH" dirty="0"/>
              <a:t>เรื่องไขมัน </a:t>
            </a:r>
            <a:r>
              <a:rPr lang="en-US" sz="2000" dirty="0"/>
              <a:t>grease </a:t>
            </a:r>
            <a:r>
              <a:rPr lang="en-US" sz="2000" dirty="0" smtClean="0"/>
              <a:t>trap</a:t>
            </a:r>
          </a:p>
          <a:p>
            <a:pPr marL="0" indent="0">
              <a:buNone/>
            </a:pPr>
            <a:r>
              <a:rPr lang="en-US" sz="2000" dirty="0" smtClean="0"/>
              <a:t>2.1</a:t>
            </a:r>
            <a:r>
              <a:rPr lang="th-TH" dirty="0" smtClean="0"/>
              <a:t>ถัง</a:t>
            </a:r>
            <a:r>
              <a:rPr lang="th-TH" dirty="0"/>
              <a:t>ดักไขมัน  เสนอตัวละลายไขมัน ดีกรีส</a:t>
            </a:r>
            <a:r>
              <a:rPr lang="th-TH" dirty="0" err="1"/>
              <a:t>เซอร์ออยล์</a:t>
            </a:r>
            <a:r>
              <a:rPr lang="th-TH" dirty="0"/>
              <a:t> </a:t>
            </a:r>
            <a:r>
              <a:rPr lang="en-US" sz="2000" dirty="0"/>
              <a:t>degreaser oil </a:t>
            </a:r>
            <a:r>
              <a:rPr lang="th-TH" dirty="0" smtClean="0"/>
              <a:t>ใช้ใส่ละลายไขมัน  </a:t>
            </a:r>
          </a:p>
          <a:p>
            <a:pPr marL="0" indent="0">
              <a:buNone/>
            </a:pPr>
            <a:r>
              <a:rPr lang="th-TH" dirty="0" smtClean="0"/>
              <a:t>เพื่อช่วยละลายไขมันในท่อและป้องกันท่อตัน</a:t>
            </a:r>
          </a:p>
          <a:p>
            <a:pPr marL="0" indent="0">
              <a:buNone/>
            </a:pPr>
            <a:r>
              <a:rPr lang="en-US" dirty="0" smtClean="0"/>
              <a:t>2.2 </a:t>
            </a:r>
            <a:r>
              <a:rPr lang="th-TH" dirty="0" smtClean="0"/>
              <a:t>เสนอติดตั้งและแก้ไขถังดักไขมัน แบบละลายไขมันได้ในตัวเอง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th-TH" dirty="0" smtClean="0"/>
              <a:t>เรื่องการเลี้ยงเชื้อในบ่อเติมอากาศ</a:t>
            </a:r>
          </a:p>
          <a:p>
            <a:pPr marL="0" indent="0">
              <a:buNone/>
            </a:pPr>
            <a:r>
              <a:rPr lang="th-TH" dirty="0" smtClean="0"/>
              <a:t>เสนอการใช้</a:t>
            </a:r>
            <a:r>
              <a:rPr lang="th-TH" dirty="0"/>
              <a:t>จุลินท</a:t>
            </a:r>
            <a:r>
              <a:rPr lang="th-TH" dirty="0" err="1"/>
              <a:t>รีย์</a:t>
            </a:r>
            <a:r>
              <a:rPr lang="th-TH" dirty="0"/>
              <a:t>ไม</a:t>
            </a:r>
            <a:r>
              <a:rPr lang="th-TH" dirty="0" err="1"/>
              <a:t>โคร</a:t>
            </a:r>
            <a:r>
              <a:rPr lang="th-TH" dirty="0" err="1" smtClean="0"/>
              <a:t>เทค</a:t>
            </a:r>
            <a:r>
              <a:rPr lang="th-TH" dirty="0" smtClean="0"/>
              <a:t>ในบ่อเติมอากาศ</a:t>
            </a:r>
            <a:endParaRPr lang="th-TH" dirty="0"/>
          </a:p>
          <a:p>
            <a:endParaRPr lang="th-TH" dirty="0"/>
          </a:p>
          <a:p>
            <a:endParaRPr lang="th-TH" b="1" dirty="0" smtClean="0"/>
          </a:p>
          <a:p>
            <a:endParaRPr lang="th-TH" b="1" dirty="0"/>
          </a:p>
          <a:p>
            <a:endParaRPr lang="th-TH" b="1" dirty="0" smtClean="0"/>
          </a:p>
          <a:p>
            <a:endParaRPr lang="th-TH" b="1" dirty="0"/>
          </a:p>
          <a:p>
            <a:endParaRPr lang="th-TH" b="1" dirty="0" smtClean="0"/>
          </a:p>
          <a:p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2797000"/>
            <a:ext cx="115212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บ่อไขมัน</a:t>
            </a:r>
            <a:endParaRPr lang="th-T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166817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ครัว</a:t>
            </a:r>
            <a:endParaRPr lang="th-TH" dirty="0"/>
          </a:p>
        </p:txBody>
      </p:sp>
      <p:sp>
        <p:nvSpPr>
          <p:cNvPr id="12" name="Regular Pentagon 11"/>
          <p:cNvSpPr/>
          <p:nvPr/>
        </p:nvSpPr>
        <p:spPr>
          <a:xfrm>
            <a:off x="7164288" y="1628800"/>
            <a:ext cx="936104" cy="720080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gular Pentagon 12"/>
          <p:cNvSpPr/>
          <p:nvPr/>
        </p:nvSpPr>
        <p:spPr>
          <a:xfrm>
            <a:off x="5488688" y="1647172"/>
            <a:ext cx="936104" cy="720080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580112" y="18256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สุขา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5403741" y="2797000"/>
            <a:ext cx="115212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/>
              <a:t>บ่อเซฟ</a:t>
            </a:r>
            <a:r>
              <a:rPr lang="th-TH" sz="2000" b="1" dirty="0" err="1"/>
              <a:t>ติค</a:t>
            </a:r>
            <a:endParaRPr lang="th-TH" sz="2000" dirty="0"/>
          </a:p>
        </p:txBody>
      </p:sp>
      <p:sp>
        <p:nvSpPr>
          <p:cNvPr id="16" name="Rectangle 15"/>
          <p:cNvSpPr/>
          <p:nvPr/>
        </p:nvSpPr>
        <p:spPr>
          <a:xfrm>
            <a:off x="5403740" y="1412776"/>
            <a:ext cx="3056691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6228184" y="3429000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i="1" dirty="0"/>
              <a:t>บ่อ</a:t>
            </a:r>
            <a:r>
              <a:rPr lang="en-US" b="1" i="1" dirty="0"/>
              <a:t>EQ</a:t>
            </a:r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4733755" y="4099647"/>
            <a:ext cx="115212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บ่อเติมอากาศ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6156176" y="4099647"/>
            <a:ext cx="115212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บ่อเติมอากาศ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5472100" y="5273699"/>
            <a:ext cx="16403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บ่อตกตะกอน</a:t>
            </a:r>
            <a:endParaRPr lang="th-TH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66455" y="5934306"/>
            <a:ext cx="158724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บ่อ</a:t>
            </a:r>
            <a:r>
              <a:rPr lang="en-US" sz="2400" dirty="0" smtClean="0"/>
              <a:t>Effluent</a:t>
            </a:r>
            <a:endParaRPr lang="th-TH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8415" y="5301686"/>
            <a:ext cx="108012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บ่อ</a:t>
            </a:r>
            <a:r>
              <a:rPr lang="en-US" sz="1800" dirty="0" smtClean="0"/>
              <a:t>sludge </a:t>
            </a:r>
            <a:endParaRPr lang="th-TH" sz="18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54455" y="2367252"/>
            <a:ext cx="1" cy="42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32340" y="2340844"/>
            <a:ext cx="0" cy="45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51957" y="3197110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13064" y="3197110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68133" y="3922492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80112" y="3690610"/>
            <a:ext cx="0" cy="535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28184" y="5717185"/>
            <a:ext cx="0" cy="266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7362310" y="6050904"/>
            <a:ext cx="324036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8133" y="4997583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52120" y="4997583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52120" y="4024371"/>
            <a:ext cx="2206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112428" y="5504530"/>
            <a:ext cx="3436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0"/>
          </p:cNvCxnSpPr>
          <p:nvPr/>
        </p:nvCxnSpPr>
        <p:spPr>
          <a:xfrm flipV="1">
            <a:off x="7858475" y="4053488"/>
            <a:ext cx="2362" cy="124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64384" y="4023683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48264" y="4024371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580112" y="3642330"/>
            <a:ext cx="661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456056" y="2191396"/>
            <a:ext cx="428312" cy="1758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TextBox 76"/>
          <p:cNvSpPr txBox="1"/>
          <p:nvPr/>
        </p:nvSpPr>
        <p:spPr>
          <a:xfrm>
            <a:off x="7979156" y="1988840"/>
            <a:ext cx="8387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ถังดักไขมัน</a:t>
            </a:r>
            <a:endParaRPr lang="th-TH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7979156" y="332656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 smtClean="0"/>
              <a:t>1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0703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emesa.com.mx/residual/selector/plan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72408" cy="37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404664"/>
            <a:ext cx="784887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เทคนิคการเลี้ยงเชื้อ ในบ่อเติมอากาศ</a:t>
            </a:r>
            <a: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phemia" pitchFamily="34" charset="0"/>
                <a:cs typeface="Consolas" pitchFamily="49" charset="0"/>
              </a:rPr>
              <a:t>How to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phemia" pitchFamily="34" charset="0"/>
                <a:cs typeface="Consolas" pitchFamily="49" charset="0"/>
              </a:rPr>
              <a:t>maintenance bacteria of aeration tank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952600" y="157767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เทคนิคการเลี้ยงเชื้อ 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001574"/>
            <a:ext cx="4085456" cy="4801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</a:rPr>
              <a:t>1.การวัดค่าเติบโตของเชื้อจุลินทรีย์ในบ่อเติมอากาศ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1.1.วัดค่าปกติของ</a:t>
            </a:r>
            <a:r>
              <a:rPr lang="th-TH" sz="2000" dirty="0">
                <a:solidFill>
                  <a:srgbClr val="002060"/>
                </a:solidFill>
              </a:rPr>
              <a:t>ค่า </a:t>
            </a:r>
            <a:r>
              <a:rPr lang="en-US" sz="2000" dirty="0" smtClean="0">
                <a:solidFill>
                  <a:srgbClr val="002060"/>
                </a:solidFill>
              </a:rPr>
              <a:t>sv30 </a:t>
            </a:r>
            <a:r>
              <a:rPr lang="th-TH" sz="2000" dirty="0" smtClean="0">
                <a:solidFill>
                  <a:srgbClr val="002060"/>
                </a:solidFill>
              </a:rPr>
              <a:t>อยู่ระหว่าง350-450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1.2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th-TH" sz="2000" dirty="0" smtClean="0">
                <a:solidFill>
                  <a:srgbClr val="002060"/>
                </a:solidFill>
              </a:rPr>
              <a:t>ค่า</a:t>
            </a:r>
            <a:r>
              <a:rPr lang="en-US" sz="1600" dirty="0" smtClean="0">
                <a:solidFill>
                  <a:srgbClr val="002060"/>
                </a:solidFill>
              </a:rPr>
              <a:t>PH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th-TH" sz="2000" dirty="0" smtClean="0">
                <a:solidFill>
                  <a:srgbClr val="002060"/>
                </a:solidFill>
              </a:rPr>
              <a:t>อยู่ที่6.5-7 และวัดค่า </a:t>
            </a:r>
            <a:r>
              <a:rPr lang="en-US" sz="2000" dirty="0" smtClean="0">
                <a:solidFill>
                  <a:srgbClr val="002060"/>
                </a:solidFill>
              </a:rPr>
              <a:t>DO </a:t>
            </a:r>
            <a:r>
              <a:rPr lang="th-TH" sz="2000" dirty="0" smtClean="0">
                <a:solidFill>
                  <a:srgbClr val="002060"/>
                </a:solidFill>
              </a:rPr>
              <a:t>ในน้ำไม่ต่ำกว่า 2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1.3หากเชื้อน้อยกว่า</a:t>
            </a:r>
            <a:r>
              <a:rPr lang="th-TH" sz="2000" b="1" dirty="0" smtClean="0">
                <a:solidFill>
                  <a:srgbClr val="002060"/>
                </a:solidFill>
              </a:rPr>
              <a:t>100 </a:t>
            </a:r>
            <a:r>
              <a:rPr lang="th-TH" sz="2000" dirty="0" smtClean="0">
                <a:solidFill>
                  <a:srgbClr val="002060"/>
                </a:solidFill>
              </a:rPr>
              <a:t>ควรปรับ</a:t>
            </a:r>
            <a:r>
              <a:rPr lang="en-US" sz="1800" dirty="0" smtClean="0">
                <a:solidFill>
                  <a:srgbClr val="002060"/>
                </a:solidFill>
              </a:rPr>
              <a:t>sludge return </a:t>
            </a:r>
            <a:r>
              <a:rPr lang="th-TH" sz="1800" dirty="0" smtClean="0">
                <a:solidFill>
                  <a:srgbClr val="002060"/>
                </a:solidFill>
              </a:rPr>
              <a:t>ให้มาก</a:t>
            </a:r>
            <a:r>
              <a:rPr lang="th-TH" sz="1800" dirty="0" err="1" smtClean="0">
                <a:solidFill>
                  <a:srgbClr val="002060"/>
                </a:solidFill>
              </a:rPr>
              <a:t>ขี้น</a:t>
            </a:r>
            <a:r>
              <a:rPr lang="th-TH" sz="1800" dirty="0" smtClean="0">
                <a:solidFill>
                  <a:srgbClr val="002060"/>
                </a:solidFill>
              </a:rPr>
              <a:t> สัก2-3 วัน  หากเชื้อไม่เพิ่ม 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 ควรเติมจุลินท</a:t>
            </a:r>
            <a:r>
              <a:rPr lang="th-TH" sz="2000" dirty="0" err="1" smtClean="0">
                <a:solidFill>
                  <a:srgbClr val="002060"/>
                </a:solidFill>
              </a:rPr>
              <a:t>รีย์</a:t>
            </a:r>
            <a:r>
              <a:rPr lang="th-TH" sz="2000" dirty="0" smtClean="0">
                <a:solidFill>
                  <a:srgbClr val="002060"/>
                </a:solidFill>
              </a:rPr>
              <a:t>ไม</a:t>
            </a:r>
            <a:r>
              <a:rPr lang="th-TH" sz="2000" dirty="0" err="1" smtClean="0">
                <a:solidFill>
                  <a:srgbClr val="002060"/>
                </a:solidFill>
              </a:rPr>
              <a:t>โคร</a:t>
            </a:r>
            <a:r>
              <a:rPr lang="th-TH" sz="2000" dirty="0" smtClean="0">
                <a:solidFill>
                  <a:srgbClr val="002060"/>
                </a:solidFill>
              </a:rPr>
              <a:t>เท</a:t>
            </a:r>
            <a:r>
              <a:rPr lang="th-TH" sz="2000" dirty="0" err="1" smtClean="0">
                <a:solidFill>
                  <a:srgbClr val="002060"/>
                </a:solidFill>
              </a:rPr>
              <a:t>คช่วย</a:t>
            </a:r>
            <a:r>
              <a:rPr lang="th-TH" sz="2000" dirty="0" smtClean="0">
                <a:solidFill>
                  <a:srgbClr val="002060"/>
                </a:solidFill>
              </a:rPr>
              <a:t>เร่งเชื้อ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1.4 หากเติมเร่งเชื้อแล้วเชื้อเลี้ยงได้น้อย ควร ไปซื้อตะกอนเชื้อซึ่งมีขายอยู่หลายที่เช่น กทม. </a:t>
            </a:r>
            <a:r>
              <a:rPr lang="th-TH" sz="2000" dirty="0" err="1" smtClean="0">
                <a:solidFill>
                  <a:srgbClr val="002060"/>
                </a:solidFill>
              </a:rPr>
              <a:t>รพ.ศิรฺ</a:t>
            </a:r>
            <a:r>
              <a:rPr lang="th-TH" sz="2000" dirty="0" smtClean="0">
                <a:solidFill>
                  <a:srgbClr val="002060"/>
                </a:solidFill>
              </a:rPr>
              <a:t>ราช </a:t>
            </a:r>
            <a:r>
              <a:rPr lang="th-TH" sz="2000" dirty="0" err="1" smtClean="0">
                <a:solidFill>
                  <a:srgbClr val="002060"/>
                </a:solidFill>
              </a:rPr>
              <a:t>ฟิวเจอร์พาร์ค</a:t>
            </a:r>
            <a:r>
              <a:rPr lang="th-TH" sz="2000" dirty="0" smtClean="0">
                <a:solidFill>
                  <a:srgbClr val="002060"/>
                </a:solidFill>
              </a:rPr>
              <a:t> </a:t>
            </a:r>
            <a:r>
              <a:rPr lang="th-TH" sz="2000" dirty="0" err="1" smtClean="0">
                <a:solidFill>
                  <a:srgbClr val="002060"/>
                </a:solidFill>
              </a:rPr>
              <a:t>ต่างจว</a:t>
            </a:r>
            <a:r>
              <a:rPr lang="th-TH" sz="2000" dirty="0" smtClean="0">
                <a:solidFill>
                  <a:srgbClr val="002060"/>
                </a:solidFill>
              </a:rPr>
              <a:t>.ลองถามหาดู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1.5 สีของเชื้อที่เดินได้ดีจะเป็นสีน้ำตาล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1.6 ควรเช็คเชื้อทุกวัน  เพื่อจะได้ทราบค่าการเปลี่ยนแปลง </a:t>
            </a:r>
          </a:p>
          <a:p>
            <a:r>
              <a:rPr lang="th-TH" sz="2000" dirty="0" smtClean="0">
                <a:solidFill>
                  <a:srgbClr val="002060"/>
                </a:solidFill>
              </a:rPr>
              <a:t>1.7 ซึ่งจะมีผลต่อการตกตะกอนในบ่อตกตะกอน ว่าเร็วพอหรือไม่ หากตกตะกอนได้ดี จะทำให้ค่าของน้ำได้ค่า</a:t>
            </a:r>
            <a:r>
              <a:rPr lang="th-TH" sz="2000" dirty="0" err="1" smtClean="0">
                <a:solidFill>
                  <a:srgbClr val="002060"/>
                </a:solidFill>
              </a:rPr>
              <a:t>มาตราฐาน</a:t>
            </a:r>
            <a:endParaRPr lang="th-TH" sz="2000" dirty="0">
              <a:solidFill>
                <a:srgbClr val="002060"/>
              </a:solidFill>
            </a:endParaRPr>
          </a:p>
          <a:p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4704308" y="144561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</a:rPr>
              <a:t>การวัดค่า </a:t>
            </a:r>
            <a:r>
              <a:rPr lang="en-US" dirty="0">
                <a:solidFill>
                  <a:srgbClr val="002060"/>
                </a:solidFill>
              </a:rPr>
              <a:t>sv</a:t>
            </a:r>
            <a:r>
              <a:rPr lang="en-US" sz="2400" dirty="0">
                <a:solidFill>
                  <a:srgbClr val="002060"/>
                </a:solidFill>
              </a:rPr>
              <a:t>30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ในบ่อเติมอากาศ</a:t>
            </a:r>
            <a:b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0265" y="404664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2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1100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8"/>
          <p:cNvSpPr>
            <a:spLocks noChangeArrowheads="1"/>
          </p:cNvSpPr>
          <p:nvPr/>
        </p:nvSpPr>
        <p:spPr bwMode="auto">
          <a:xfrm>
            <a:off x="5758533" y="2857925"/>
            <a:ext cx="866640" cy="398235"/>
          </a:xfrm>
          <a:prstGeom prst="cloudCallout">
            <a:avLst>
              <a:gd name="adj1" fmla="val 28250"/>
              <a:gd name="adj2" fmla="val 5822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920727" y="5373651"/>
            <a:ext cx="3710503" cy="107968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th-TH" sz="2000" b="1" dirty="0" smtClean="0">
                <a:solidFill>
                  <a:srgbClr val="FF0000"/>
                </a:solidFill>
              </a:rPr>
              <a:t>           ปรึกษา สอบถามได้ โทร 092 285 5590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th-TH" sz="2000" b="1" dirty="0" smtClean="0">
                <a:solidFill>
                  <a:srgbClr val="FF0000"/>
                </a:solidFill>
              </a:rPr>
              <a:t>จุลินท</a:t>
            </a:r>
            <a:r>
              <a:rPr lang="th-TH" sz="2000" b="1" dirty="0" err="1" smtClean="0">
                <a:solidFill>
                  <a:srgbClr val="FF0000"/>
                </a:solidFill>
              </a:rPr>
              <a:t>รีย์</a:t>
            </a:r>
            <a:r>
              <a:rPr lang="th-TH" sz="2000" b="1" dirty="0" smtClean="0">
                <a:solidFill>
                  <a:srgbClr val="FF0000"/>
                </a:solidFill>
              </a:rPr>
              <a:t> ดับกลิ่น ไม</a:t>
            </a:r>
            <a:r>
              <a:rPr lang="th-TH" sz="2000" b="1" dirty="0" err="1" smtClean="0">
                <a:solidFill>
                  <a:srgbClr val="FF0000"/>
                </a:solidFill>
              </a:rPr>
              <a:t>โครเทค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th-TH" sz="2400" b="1" dirty="0" smtClean="0">
              <a:solidFill>
                <a:srgbClr val="FF0000"/>
              </a:solidFill>
            </a:endParaRPr>
          </a:p>
          <a:p>
            <a:r>
              <a:rPr lang="th-TH" sz="1800" dirty="0" smtClean="0">
                <a:solidFill>
                  <a:srgbClr val="002060"/>
                </a:solidFill>
                <a:latin typeface="Angsana New" pitchFamily="18" charset="-34"/>
                <a:cs typeface="+mn-cs"/>
              </a:rPr>
              <a:t>ไร้สารพิษ ปลอดภัยกับผิวหนัง คน สัตว์ ต้นไม้ ดิน น้ำ ฟ้า </a:t>
            </a:r>
            <a:r>
              <a:rPr lang="en-MY" sz="1800" dirty="0" smtClean="0">
                <a:solidFill>
                  <a:srgbClr val="002060"/>
                </a:solidFill>
                <a:latin typeface="Angsana New" pitchFamily="18" charset="-34"/>
                <a:cs typeface="+mn-cs"/>
              </a:rPr>
              <a:t/>
            </a:r>
            <a:br>
              <a:rPr lang="en-MY" sz="1800" dirty="0" smtClean="0">
                <a:solidFill>
                  <a:srgbClr val="002060"/>
                </a:solidFill>
                <a:latin typeface="Angsana New" pitchFamily="18" charset="-34"/>
                <a:cs typeface="+mn-cs"/>
              </a:rPr>
            </a:br>
            <a:r>
              <a:rPr lang="th-TH" sz="3200" dirty="0" smtClean="0">
                <a:solidFill>
                  <a:srgbClr val="002060"/>
                </a:solidFill>
              </a:rPr>
              <a:t/>
            </a:r>
            <a:br>
              <a:rPr lang="th-TH" sz="3200" dirty="0" smtClean="0">
                <a:solidFill>
                  <a:srgbClr val="002060"/>
                </a:solidFill>
              </a:rPr>
            </a:br>
            <a:endParaRPr lang="th-TH" sz="2000" dirty="0">
              <a:solidFill>
                <a:srgbClr val="002060"/>
              </a:solidFill>
            </a:endParaRPr>
          </a:p>
        </p:txBody>
      </p:sp>
      <p:pic>
        <p:nvPicPr>
          <p:cNvPr id="3" name="Picture 2" descr="SANY6181.JPG"/>
          <p:cNvPicPr>
            <a:picLocks noChangeAspect="1" noChangeArrowheads="1"/>
          </p:cNvPicPr>
          <p:nvPr/>
        </p:nvPicPr>
        <p:blipFill>
          <a:blip r:embed="rId2"/>
          <a:srcRect l="8064"/>
          <a:stretch>
            <a:fillRect/>
          </a:stretch>
        </p:blipFill>
        <p:spPr bwMode="auto">
          <a:xfrm>
            <a:off x="570416" y="3443774"/>
            <a:ext cx="1201752" cy="75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กลุ่ม 33"/>
          <p:cNvGrpSpPr/>
          <p:nvPr/>
        </p:nvGrpSpPr>
        <p:grpSpPr>
          <a:xfrm>
            <a:off x="4981144" y="5487168"/>
            <a:ext cx="687287" cy="422598"/>
            <a:chOff x="4861194" y="4628009"/>
            <a:chExt cx="1140886" cy="563153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93291" y="4648867"/>
              <a:ext cx="1108789" cy="542295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034877" y="4694554"/>
              <a:ext cx="829184" cy="40970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th-TH" sz="2400" kern="10" dirty="0"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Arial"/>
                </a:rPr>
                <a:t>ไม</a:t>
              </a:r>
              <a:r>
                <a:rPr lang="th-TH" sz="2400" kern="10" dirty="0" err="1"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Arial"/>
                </a:rPr>
                <a:t>โครเทค</a:t>
              </a:r>
              <a:endParaRPr lang="th-TH" sz="2400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</a:endParaRPr>
            </a:p>
          </p:txBody>
        </p:sp>
        <p:pic>
          <p:nvPicPr>
            <p:cNvPr id="7" name="Picture 21" descr="IMG_000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384" y="4694554"/>
              <a:ext cx="291017" cy="24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861194" y="4628009"/>
              <a:ext cx="1108789" cy="542295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034877" y="4694554"/>
              <a:ext cx="829184" cy="40970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th-TH" sz="2400" kern="10" dirty="0"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Arial"/>
                </a:rPr>
                <a:t>ไม</a:t>
              </a:r>
              <a:r>
                <a:rPr lang="th-TH" sz="2400" kern="10" dirty="0" err="1"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Arial"/>
                </a:rPr>
                <a:t>โครเทค</a:t>
              </a:r>
              <a:endParaRPr lang="th-TH" sz="2400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</a:endParaRPr>
            </a:p>
          </p:txBody>
        </p:sp>
        <p:pic>
          <p:nvPicPr>
            <p:cNvPr id="10" name="Picture 21" descr="IMG_000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384" y="4694554"/>
              <a:ext cx="291017" cy="24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74"/>
          <p:cNvSpPr txBox="1">
            <a:spLocks noChangeArrowheads="1"/>
          </p:cNvSpPr>
          <p:nvPr/>
        </p:nvSpPr>
        <p:spPr bwMode="auto">
          <a:xfrm>
            <a:off x="2070490" y="4350121"/>
            <a:ext cx="3370753" cy="6093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200" b="1" i="1" dirty="0" smtClean="0">
                <a:solidFill>
                  <a:srgbClr val="002060"/>
                </a:solidFill>
              </a:rPr>
              <a:t>บ่อเซฟ</a:t>
            </a:r>
            <a:r>
              <a:rPr lang="th-TH" sz="1200" b="1" i="1" dirty="0" err="1" smtClean="0">
                <a:solidFill>
                  <a:srgbClr val="002060"/>
                </a:solidFill>
              </a:rPr>
              <a:t>ติค</a:t>
            </a:r>
            <a:r>
              <a:rPr lang="th-TH" sz="1200" b="1" i="1" dirty="0" smtClean="0">
                <a:solidFill>
                  <a:srgbClr val="002060"/>
                </a:solidFill>
              </a:rPr>
              <a:t>  บ่อดักไขมัน  บ่อคิดเช่น บ่อ</a:t>
            </a:r>
            <a:r>
              <a:rPr lang="en-US" sz="1200" b="1" i="1" dirty="0" smtClean="0">
                <a:solidFill>
                  <a:srgbClr val="002060"/>
                </a:solidFill>
              </a:rPr>
              <a:t>EQ</a:t>
            </a:r>
            <a:r>
              <a:rPr lang="th-TH" sz="1200" b="1" i="1" dirty="0" smtClean="0">
                <a:solidFill>
                  <a:srgbClr val="002060"/>
                </a:solidFill>
              </a:rPr>
              <a:t>  บ่อเก็บตะกอน  ระบบบำบัดน้ำเสีย ห้องเก็บขยะ ฯ</a:t>
            </a:r>
            <a:endParaRPr lang="en-MY" sz="1200" b="1" i="1" dirty="0">
              <a:solidFill>
                <a:srgbClr val="002060"/>
              </a:solidFill>
            </a:endParaRPr>
          </a:p>
        </p:txBody>
      </p:sp>
      <p:pic>
        <p:nvPicPr>
          <p:cNvPr id="13" name="Picture 1" descr="SANY6182.JPG"/>
          <p:cNvPicPr>
            <a:picLocks noChangeAspect="1" noChangeArrowheads="1"/>
          </p:cNvPicPr>
          <p:nvPr/>
        </p:nvPicPr>
        <p:blipFill>
          <a:blip r:embed="rId4"/>
          <a:srcRect l="7355"/>
          <a:stretch>
            <a:fillRect/>
          </a:stretch>
        </p:blipFill>
        <p:spPr bwMode="auto">
          <a:xfrm>
            <a:off x="1903807" y="3525327"/>
            <a:ext cx="1233685" cy="64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SANY07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0296" y="3497955"/>
            <a:ext cx="789892" cy="45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" descr="SANY62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69" y="4307325"/>
            <a:ext cx="1233685" cy="65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08848" y="5297965"/>
            <a:ext cx="4411879" cy="115473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8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ไม</a:t>
            </a:r>
            <a:r>
              <a:rPr lang="th-TH" sz="1800" b="1" dirty="0" err="1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โครเทค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ผลิตภัณฑ์ชีวภาพกำจัดกลิ่นเหม็น น้ำเน่า</a:t>
            </a:r>
            <a:r>
              <a:rPr lang="en-MY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ห้องสุขา</a:t>
            </a:r>
            <a:r>
              <a:rPr lang="en-MY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ห้องครัว</a:t>
            </a:r>
            <a:r>
              <a:rPr lang="en-MY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ถังขยะ</a:t>
            </a:r>
            <a:r>
              <a:rPr lang="en-MY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บ่อบำบัด</a:t>
            </a:r>
            <a:r>
              <a:rPr lang="en-MY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ฟาร์มหมูไก่ฯ </a:t>
            </a:r>
            <a:r>
              <a:rPr lang="th-TH" sz="18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วิธีใช้ </a:t>
            </a:r>
            <a:r>
              <a:rPr lang="th-TH" sz="1600" b="1" dirty="0">
                <a:solidFill>
                  <a:srgbClr val="00206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เทใส่ 200ซีซีในที่เกิดกลิ่น </a:t>
            </a:r>
            <a:r>
              <a:rPr lang="th-TH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เช่นในโถปัสสาวะ</a:t>
            </a:r>
            <a:r>
              <a:rPr lang="en-MY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อุจจาระแล้วราดน้ำตาม</a:t>
            </a:r>
            <a:r>
              <a:rPr lang="en-MY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ถังขยะ,ถังดักไขมัน</a:t>
            </a:r>
            <a:r>
              <a:rPr lang="en-MY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r>
              <a:rPr lang="th-TH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ที่พื้นเล้าหมูผสมน้ำ1/5ลิตรราดพื้น</a:t>
            </a:r>
            <a:r>
              <a:rPr lang="en-MY" sz="1600" b="1" dirty="0">
                <a:solidFill>
                  <a:srgbClr val="FF000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,</a:t>
            </a:r>
            <a:endParaRPr lang="en-US" sz="3600" b="1" dirty="0">
              <a:solidFill>
                <a:srgbClr val="FF0000"/>
              </a:solidFill>
              <a:ea typeface="Arial" pitchFamily="34" charset="0"/>
              <a:cs typeface="Cord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911" y="1484721"/>
            <a:ext cx="5003333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กลิ่นเหม็นเกิดได้อย่างไร </a:t>
            </a:r>
            <a:r>
              <a:rPr lang="th-TH" sz="1800" dirty="0" smtClean="0">
                <a:solidFill>
                  <a:srgbClr val="002060"/>
                </a:solidFill>
              </a:rPr>
              <a:t>เกิดจากแบคทีเรียที่ทำให้</a:t>
            </a:r>
            <a:r>
              <a:rPr lang="th-TH" sz="1800" dirty="0" err="1" smtClean="0">
                <a:solidFill>
                  <a:srgbClr val="002060"/>
                </a:solidFill>
              </a:rPr>
              <a:t>เกิดก็าซ</a:t>
            </a:r>
            <a:r>
              <a:rPr lang="th-TH" sz="1800" dirty="0" smtClean="0">
                <a:solidFill>
                  <a:srgbClr val="002060"/>
                </a:solidFill>
              </a:rPr>
              <a:t>ไข่เน่า </a:t>
            </a:r>
            <a:r>
              <a:rPr lang="th-TH" sz="1800" dirty="0" err="1" smtClean="0">
                <a:solidFill>
                  <a:srgbClr val="002060"/>
                </a:solidFill>
              </a:rPr>
              <a:t>หรือก็าซ</a:t>
            </a:r>
            <a:r>
              <a:rPr lang="th-TH" sz="1800" dirty="0">
                <a:solidFill>
                  <a:srgbClr val="002060"/>
                </a:solidFill>
              </a:rPr>
              <a:t>ไฮโดรเจนซัลไฟด์ </a:t>
            </a:r>
            <a:r>
              <a:rPr lang="th-TH" sz="1800" dirty="0" smtClean="0">
                <a:solidFill>
                  <a:srgbClr val="002060"/>
                </a:solidFill>
              </a:rPr>
              <a:t>ในบ่อเซฟ</a:t>
            </a:r>
            <a:r>
              <a:rPr lang="th-TH" sz="1800" dirty="0" err="1" smtClean="0">
                <a:solidFill>
                  <a:srgbClr val="002060"/>
                </a:solidFill>
              </a:rPr>
              <a:t>ติค</a:t>
            </a:r>
            <a:r>
              <a:rPr lang="th-TH" sz="1800" dirty="0" smtClean="0">
                <a:solidFill>
                  <a:srgbClr val="002060"/>
                </a:solidFill>
              </a:rPr>
              <a:t>ของห้องสุขา จากห้องพัก โรงแรม คอนมิเนียม ศูนย์การค้า </a:t>
            </a:r>
            <a:r>
              <a:rPr lang="th-TH" sz="1800" dirty="0">
                <a:solidFill>
                  <a:srgbClr val="002060"/>
                </a:solidFill>
              </a:rPr>
              <a:t> </a:t>
            </a:r>
            <a:r>
              <a:rPr lang="th-TH" sz="1800" dirty="0" smtClean="0">
                <a:solidFill>
                  <a:srgbClr val="002060"/>
                </a:solidFill>
              </a:rPr>
              <a:t>อาคาร</a:t>
            </a:r>
            <a:r>
              <a:rPr lang="th-TH" sz="1800" dirty="0" err="1" smtClean="0">
                <a:solidFill>
                  <a:srgbClr val="002060"/>
                </a:solidFill>
              </a:rPr>
              <a:t>สนง</a:t>
            </a:r>
            <a:r>
              <a:rPr lang="th-TH" sz="1800" dirty="0" smtClean="0">
                <a:solidFill>
                  <a:srgbClr val="002060"/>
                </a:solidFill>
              </a:rPr>
              <a:t>. ก่อนเข้า บ่อบำบัดน้ำเสีย   บ่อดักไขมัน   เล้าหมู เล้าไก่  ถังขยะ  </a:t>
            </a:r>
            <a:r>
              <a:rPr lang="th-TH" sz="2400" dirty="0" smtClean="0">
                <a:solidFill>
                  <a:srgbClr val="FF0000"/>
                </a:solidFill>
              </a:rPr>
              <a:t>ทางแก้  </a:t>
            </a:r>
            <a:r>
              <a:rPr lang="th-TH" sz="1800" dirty="0" smtClean="0">
                <a:solidFill>
                  <a:srgbClr val="002060"/>
                </a:solidFill>
              </a:rPr>
              <a:t>ใช้จุลินท</a:t>
            </a:r>
            <a:r>
              <a:rPr lang="th-TH" sz="1800" dirty="0" err="1" smtClean="0">
                <a:solidFill>
                  <a:srgbClr val="002060"/>
                </a:solidFill>
              </a:rPr>
              <a:t>รีย์</a:t>
            </a:r>
            <a:r>
              <a:rPr lang="th-TH" sz="1800" dirty="0" smtClean="0">
                <a:solidFill>
                  <a:srgbClr val="002060"/>
                </a:solidFill>
              </a:rPr>
              <a:t>ไม</a:t>
            </a:r>
            <a:r>
              <a:rPr lang="th-TH" sz="1800" dirty="0" err="1" smtClean="0">
                <a:solidFill>
                  <a:srgbClr val="002060"/>
                </a:solidFill>
              </a:rPr>
              <a:t>โครเทค</a:t>
            </a:r>
            <a:r>
              <a:rPr lang="th-TH" sz="1800" dirty="0" smtClean="0">
                <a:solidFill>
                  <a:srgbClr val="002060"/>
                </a:solidFill>
              </a:rPr>
              <a:t>  เติมลงไปในบ่อเซฟ</a:t>
            </a:r>
            <a:r>
              <a:rPr lang="th-TH" sz="1800" dirty="0" err="1" smtClean="0">
                <a:solidFill>
                  <a:srgbClr val="002060"/>
                </a:solidFill>
              </a:rPr>
              <a:t>ติค</a:t>
            </a:r>
            <a:r>
              <a:rPr lang="th-TH" sz="1800" dirty="0" smtClean="0">
                <a:solidFill>
                  <a:srgbClr val="002060"/>
                </a:solidFill>
              </a:rPr>
              <a:t> หรือบ่อเกรอะเพื่อฆ่าแบคทีเรียที่ทำให้</a:t>
            </a:r>
            <a:r>
              <a:rPr lang="th-TH" sz="1800" dirty="0" err="1" smtClean="0">
                <a:solidFill>
                  <a:srgbClr val="002060"/>
                </a:solidFill>
              </a:rPr>
              <a:t>เกิดก็าซ</a:t>
            </a:r>
            <a:r>
              <a:rPr lang="th-TH" sz="1800" dirty="0" smtClean="0">
                <a:solidFill>
                  <a:srgbClr val="002060"/>
                </a:solidFill>
              </a:rPr>
              <a:t>ไฮโดรเจนซัลไฟด์ หรือกาซไข่เน่า  จะยับยั้งการ</a:t>
            </a:r>
            <a:r>
              <a:rPr lang="th-TH" sz="1800" dirty="0" err="1" smtClean="0">
                <a:solidFill>
                  <a:srgbClr val="002060"/>
                </a:solidFill>
              </a:rPr>
              <a:t>เกิดก็าซ</a:t>
            </a:r>
            <a:r>
              <a:rPr lang="th-TH" sz="1800" dirty="0" smtClean="0">
                <a:solidFill>
                  <a:srgbClr val="002060"/>
                </a:solidFill>
              </a:rPr>
              <a:t>ไข่เน่าได้ผลดี ในเวลารวดเร็ว  รับประกันผลการใช้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grpSp>
        <p:nvGrpSpPr>
          <p:cNvPr id="41" name="กลุ่ม 40"/>
          <p:cNvGrpSpPr/>
          <p:nvPr/>
        </p:nvGrpSpPr>
        <p:grpSpPr>
          <a:xfrm>
            <a:off x="5704002" y="1504690"/>
            <a:ext cx="3008784" cy="3677837"/>
            <a:chOff x="5704002" y="237625"/>
            <a:chExt cx="3008784" cy="3677837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5704002" y="240109"/>
              <a:ext cx="2822765" cy="367535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มุมมน 20"/>
            <p:cNvSpPr/>
            <p:nvPr/>
          </p:nvSpPr>
          <p:spPr>
            <a:xfrm>
              <a:off x="5987740" y="960866"/>
              <a:ext cx="754755" cy="68256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มุมมน 21"/>
            <p:cNvSpPr/>
            <p:nvPr/>
          </p:nvSpPr>
          <p:spPr>
            <a:xfrm>
              <a:off x="7187331" y="940900"/>
              <a:ext cx="970426" cy="68256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กระป๋อง 22"/>
            <p:cNvSpPr/>
            <p:nvPr/>
          </p:nvSpPr>
          <p:spPr>
            <a:xfrm>
              <a:off x="6969864" y="237625"/>
              <a:ext cx="72760" cy="3122702"/>
            </a:xfrm>
            <a:prstGeom prst="can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มุมมน 23"/>
            <p:cNvSpPr/>
            <p:nvPr/>
          </p:nvSpPr>
          <p:spPr>
            <a:xfrm>
              <a:off x="6946072" y="3366276"/>
              <a:ext cx="1230194" cy="54918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กระป๋อง 24"/>
            <p:cNvSpPr/>
            <p:nvPr/>
          </p:nvSpPr>
          <p:spPr>
            <a:xfrm>
              <a:off x="6574168" y="2476429"/>
              <a:ext cx="913310" cy="66673"/>
            </a:xfrm>
            <a:prstGeom prst="ca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7187331" y="1916831"/>
              <a:ext cx="988937" cy="682862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5963720" y="1860535"/>
              <a:ext cx="872550" cy="73915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7098998" y="3366276"/>
              <a:ext cx="848530" cy="393560"/>
            </a:xfrm>
            <a:prstGeom prst="cloudCallout">
              <a:avLst>
                <a:gd name="adj1" fmla="val 28250"/>
                <a:gd name="adj2" fmla="val 58227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th-TH"/>
            </a:p>
          </p:txBody>
        </p:sp>
        <p:sp>
          <p:nvSpPr>
            <p:cNvPr id="29" name="TextBox 174"/>
            <p:cNvSpPr txBox="1">
              <a:spLocks noChangeArrowheads="1"/>
            </p:cNvSpPr>
            <p:nvPr/>
          </p:nvSpPr>
          <p:spPr bwMode="auto">
            <a:xfrm>
              <a:off x="7187331" y="3351616"/>
              <a:ext cx="15254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000" b="1" i="1" dirty="0" smtClean="0">
                  <a:solidFill>
                    <a:srgbClr val="FF0000"/>
                  </a:solidFill>
                </a:rPr>
                <a:t>เกิดกลิ่น</a:t>
              </a:r>
            </a:p>
            <a:p>
              <a:pPr eaLnBrk="1" hangingPunct="1"/>
              <a:r>
                <a:rPr lang="th-TH" sz="1000" b="1" i="1" dirty="0" smtClean="0">
                  <a:solidFill>
                    <a:srgbClr val="FF0000"/>
                  </a:solidFill>
                </a:rPr>
                <a:t> ไข่เน่า</a:t>
              </a:r>
              <a:endParaRPr lang="en-MY" sz="1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5987740" y="284330"/>
              <a:ext cx="754755" cy="34376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7187331" y="284330"/>
              <a:ext cx="970426" cy="34376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7695860" y="1676766"/>
              <a:ext cx="689786" cy="484085"/>
            </a:xfrm>
            <a:prstGeom prst="cloudCallout">
              <a:avLst>
                <a:gd name="adj1" fmla="val 28250"/>
                <a:gd name="adj2" fmla="val 58227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th-TH"/>
            </a:p>
          </p:txBody>
        </p:sp>
        <p:sp>
          <p:nvSpPr>
            <p:cNvPr id="33" name="TextBox 174"/>
            <p:cNvSpPr txBox="1">
              <a:spLocks noChangeArrowheads="1"/>
            </p:cNvSpPr>
            <p:nvPr/>
          </p:nvSpPr>
          <p:spPr bwMode="auto">
            <a:xfrm>
              <a:off x="7716213" y="1676766"/>
              <a:ext cx="880099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900" b="1" i="1" dirty="0" smtClean="0">
                  <a:solidFill>
                    <a:srgbClr val="FF0000"/>
                  </a:solidFill>
                </a:rPr>
                <a:t>เกิดกลิ่นใน</a:t>
              </a:r>
            </a:p>
            <a:p>
              <a:pPr eaLnBrk="1" hangingPunct="1"/>
              <a:r>
                <a:rPr lang="th-TH" sz="900" b="1" i="1" dirty="0" smtClean="0">
                  <a:solidFill>
                    <a:srgbClr val="FF0000"/>
                  </a:solidFill>
                </a:rPr>
                <a:t>ห้องสุขา</a:t>
              </a:r>
              <a:endParaRPr lang="en-MY" sz="9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5" name="กระป๋อง 34"/>
            <p:cNvSpPr/>
            <p:nvPr/>
          </p:nvSpPr>
          <p:spPr>
            <a:xfrm>
              <a:off x="6574168" y="1556793"/>
              <a:ext cx="913310" cy="66673"/>
            </a:xfrm>
            <a:prstGeom prst="ca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กระป๋อง 35"/>
            <p:cNvSpPr/>
            <p:nvPr/>
          </p:nvSpPr>
          <p:spPr>
            <a:xfrm>
              <a:off x="6513209" y="561426"/>
              <a:ext cx="913310" cy="66673"/>
            </a:xfrm>
            <a:prstGeom prst="ca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TextBox 174"/>
            <p:cNvSpPr txBox="1">
              <a:spLocks noChangeArrowheads="1"/>
            </p:cNvSpPr>
            <p:nvPr/>
          </p:nvSpPr>
          <p:spPr bwMode="auto">
            <a:xfrm>
              <a:off x="5793433" y="1636505"/>
              <a:ext cx="880099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900" b="1" i="1" dirty="0" smtClean="0">
                  <a:solidFill>
                    <a:srgbClr val="FF0000"/>
                  </a:solidFill>
                </a:rPr>
                <a:t>เกิดกลิ่นใน</a:t>
              </a:r>
            </a:p>
            <a:p>
              <a:pPr eaLnBrk="1" hangingPunct="1"/>
              <a:r>
                <a:rPr lang="th-TH" sz="900" b="1" i="1" dirty="0" smtClean="0">
                  <a:solidFill>
                    <a:srgbClr val="FF0000"/>
                  </a:solidFill>
                </a:rPr>
                <a:t>ห้องสุขา</a:t>
              </a:r>
              <a:endParaRPr lang="en-MY" sz="9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7" name="Picture 1" descr="SANY6182.JPG"/>
          <p:cNvPicPr>
            <a:picLocks noChangeAspect="1" noChangeArrowheads="1"/>
          </p:cNvPicPr>
          <p:nvPr/>
        </p:nvPicPr>
        <p:blipFill>
          <a:blip r:embed="rId4"/>
          <a:srcRect l="7355"/>
          <a:stretch>
            <a:fillRect/>
          </a:stretch>
        </p:blipFill>
        <p:spPr bwMode="auto">
          <a:xfrm>
            <a:off x="7379340" y="3379749"/>
            <a:ext cx="616842" cy="44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1" descr="SANY6182.JPG"/>
          <p:cNvPicPr>
            <a:picLocks noChangeAspect="1" noChangeArrowheads="1"/>
          </p:cNvPicPr>
          <p:nvPr/>
        </p:nvPicPr>
        <p:blipFill>
          <a:blip r:embed="rId4"/>
          <a:srcRect l="7355"/>
          <a:stretch>
            <a:fillRect/>
          </a:stretch>
        </p:blipFill>
        <p:spPr bwMode="auto">
          <a:xfrm>
            <a:off x="6125647" y="3379749"/>
            <a:ext cx="616842" cy="44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1" descr="SANY6182.JPG"/>
          <p:cNvPicPr>
            <a:picLocks noChangeAspect="1" noChangeArrowheads="1"/>
          </p:cNvPicPr>
          <p:nvPr/>
        </p:nvPicPr>
        <p:blipFill>
          <a:blip r:embed="rId4"/>
          <a:srcRect l="7355"/>
          <a:stretch>
            <a:fillRect/>
          </a:stretch>
        </p:blipFill>
        <p:spPr bwMode="auto">
          <a:xfrm>
            <a:off x="7364117" y="2450357"/>
            <a:ext cx="616842" cy="44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1" descr="SANY6182.JPG"/>
          <p:cNvPicPr>
            <a:picLocks noChangeAspect="1" noChangeArrowheads="1"/>
          </p:cNvPicPr>
          <p:nvPr/>
        </p:nvPicPr>
        <p:blipFill>
          <a:blip r:embed="rId4"/>
          <a:srcRect l="7355"/>
          <a:stretch>
            <a:fillRect/>
          </a:stretch>
        </p:blipFill>
        <p:spPr bwMode="auto">
          <a:xfrm>
            <a:off x="6056690" y="2450357"/>
            <a:ext cx="616842" cy="44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5873935" y="4723828"/>
            <a:ext cx="9823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</a:rPr>
              <a:t>บ่อ</a:t>
            </a:r>
            <a:r>
              <a:rPr lang="en-US" sz="1800" dirty="0" smtClean="0">
                <a:solidFill>
                  <a:srgbClr val="002060"/>
                </a:solidFill>
              </a:rPr>
              <a:t>septic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56689" y="530677"/>
            <a:ext cx="2470077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</a:rPr>
              <a:t>โรงแรม คอนโด อาคาร</a:t>
            </a:r>
            <a:r>
              <a:rPr lang="th-TH" dirty="0" err="1" smtClean="0">
                <a:solidFill>
                  <a:srgbClr val="002060"/>
                </a:solidFill>
              </a:rPr>
              <a:t>สนง</a:t>
            </a:r>
            <a:r>
              <a:rPr lang="th-TH" dirty="0" smtClean="0">
                <a:solidFill>
                  <a:srgbClr val="002060"/>
                </a:solidFill>
              </a:rPr>
              <a:t>.ศูนย์การค้าฯ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4" name="ลูกศรขึ้น 43"/>
          <p:cNvSpPr/>
          <p:nvPr/>
        </p:nvSpPr>
        <p:spPr>
          <a:xfrm>
            <a:off x="6911229" y="4203631"/>
            <a:ext cx="239188" cy="306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ลูกศรขวา 44"/>
          <p:cNvSpPr/>
          <p:nvPr/>
        </p:nvSpPr>
        <p:spPr>
          <a:xfrm>
            <a:off x="7065223" y="3686903"/>
            <a:ext cx="244216" cy="123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ซ้าย 45"/>
          <p:cNvSpPr/>
          <p:nvPr/>
        </p:nvSpPr>
        <p:spPr>
          <a:xfrm>
            <a:off x="6715809" y="3692779"/>
            <a:ext cx="239464" cy="111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7187331" y="4008489"/>
            <a:ext cx="119831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200" dirty="0" smtClean="0">
                <a:solidFill>
                  <a:srgbClr val="002060"/>
                </a:solidFill>
              </a:rPr>
              <a:t>กลิ่นขึ้นตามท่อไปออกที่พื้นห้องน้ำ เข้าห้องพักอาศัย</a:t>
            </a:r>
            <a:endParaRPr lang="th-TH" sz="1200" dirty="0">
              <a:solidFill>
                <a:srgbClr val="002060"/>
              </a:solidFill>
            </a:endParaRPr>
          </a:p>
        </p:txBody>
      </p:sp>
      <p:pic>
        <p:nvPicPr>
          <p:cNvPr id="49" name="Picture 2" descr="http://www.emesa.com.mx/residual/selector/plant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89" y="3449999"/>
            <a:ext cx="1252689" cy="7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869" y="315028"/>
            <a:ext cx="47786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i="1" dirty="0" smtClean="0">
                <a:solidFill>
                  <a:srgbClr val="002060"/>
                </a:solidFill>
              </a:rPr>
              <a:t>การจัดการกลิ่นจากบ่อเซฟ</a:t>
            </a:r>
            <a:r>
              <a:rPr lang="th-TH" sz="2400" b="1" i="1" dirty="0" err="1">
                <a:solidFill>
                  <a:srgbClr val="002060"/>
                </a:solidFill>
              </a:rPr>
              <a:t>ติค</a:t>
            </a:r>
            <a:r>
              <a:rPr lang="th-TH" sz="2400" b="1" i="1" dirty="0">
                <a:solidFill>
                  <a:srgbClr val="002060"/>
                </a:solidFill>
              </a:rPr>
              <a:t>  บ่อดักไขมัน  บ่อคิดเช่น บ่อ</a:t>
            </a:r>
            <a:r>
              <a:rPr lang="en-US" sz="2400" b="1" i="1" dirty="0">
                <a:solidFill>
                  <a:srgbClr val="002060"/>
                </a:solidFill>
              </a:rPr>
              <a:t>EQ</a:t>
            </a:r>
            <a:r>
              <a:rPr lang="th-TH" sz="2400" b="1" i="1" dirty="0">
                <a:solidFill>
                  <a:srgbClr val="002060"/>
                </a:solidFill>
              </a:rPr>
              <a:t>  บ่อเก็บตะกอน  ระบบบำบัดน้ำเสีย ห้องเก็บขยะ ฯ</a:t>
            </a:r>
            <a:endParaRPr lang="en-MY" sz="2400" b="1" i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5938" y="895369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3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14519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34868" y="4503384"/>
            <a:ext cx="8168920" cy="74869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Degreaser gas </a:t>
            </a:r>
            <a:r>
              <a:rPr lang="th-TH" sz="2400" b="1" dirty="0" smtClean="0">
                <a:solidFill>
                  <a:srgbClr val="FF0000"/>
                </a:solidFill>
              </a:rPr>
              <a:t> </a:t>
            </a:r>
            <a:r>
              <a:rPr lang="th-TH" sz="2000" dirty="0">
                <a:solidFill>
                  <a:srgbClr val="FF0000"/>
                </a:solidFill>
              </a:rPr>
              <a:t>ดีกรีส</a:t>
            </a:r>
            <a:r>
              <a:rPr lang="th-TH" sz="2000" dirty="0" err="1">
                <a:solidFill>
                  <a:srgbClr val="FF0000"/>
                </a:solidFill>
              </a:rPr>
              <a:t>เซอร์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th-TH" sz="2000" dirty="0" err="1" smtClean="0">
                <a:solidFill>
                  <a:srgbClr val="FF0000"/>
                </a:solidFill>
              </a:rPr>
              <a:t>ก็าซ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th-TH" sz="2000" b="1" dirty="0">
                <a:solidFill>
                  <a:srgbClr val="FF0000"/>
                </a:solidFill>
              </a:rPr>
              <a:t>แก้โถส้วมตัน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</a:rPr>
              <a:t>  </a:t>
            </a:r>
            <a:r>
              <a:rPr lang="th-TH" sz="1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ไร้สารพิษ ปลอดภัยกับผิวหนัง  ลมหายใจ</a:t>
            </a:r>
            <a:r>
              <a:rPr lang="en-MY" sz="18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MY" sz="18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FF0000"/>
                </a:solidFill>
              </a:rPr>
              <a:t/>
            </a:r>
            <a:br>
              <a:rPr lang="th-TH" sz="3200" dirty="0" smtClean="0">
                <a:solidFill>
                  <a:srgbClr val="FF0000"/>
                </a:solidFill>
              </a:rPr>
            </a:br>
            <a:endParaRPr lang="th-TH" sz="2000" dirty="0"/>
          </a:p>
        </p:txBody>
      </p:sp>
      <p:pic>
        <p:nvPicPr>
          <p:cNvPr id="3" name="Content Placeholder 5" descr="SANY61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/>
          <a:stretch>
            <a:fillRect/>
          </a:stretch>
        </p:blipFill>
        <p:spPr bwMode="auto">
          <a:xfrm>
            <a:off x="3221069" y="5342391"/>
            <a:ext cx="1741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035" y="5342391"/>
            <a:ext cx="1985139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sz="1600" dirty="0" smtClean="0">
                <a:solidFill>
                  <a:srgbClr val="002060"/>
                </a:solidFill>
              </a:rPr>
              <a:t>แก้ปัญหาน้ำไม่ไหล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sz="1600" dirty="0" smtClean="0">
                <a:solidFill>
                  <a:srgbClr val="002060"/>
                </a:solidFill>
              </a:rPr>
              <a:t>มีกลิ่นและป้องกันตะกัน</a:t>
            </a:r>
            <a:endParaRPr lang="th-TH" sz="1600" dirty="0">
              <a:solidFill>
                <a:srgbClr val="002060"/>
              </a:solidFill>
            </a:endParaRPr>
          </a:p>
        </p:txBody>
      </p:sp>
      <p:pic>
        <p:nvPicPr>
          <p:cNvPr id="5" name="Picture 1" descr="SANY6182.JPG"/>
          <p:cNvPicPr>
            <a:picLocks noChangeAspect="1" noChangeArrowheads="1"/>
          </p:cNvPicPr>
          <p:nvPr/>
        </p:nvPicPr>
        <p:blipFill>
          <a:blip r:embed="rId3"/>
          <a:srcRect l="7355"/>
          <a:stretch>
            <a:fillRect/>
          </a:stretch>
        </p:blipFill>
        <p:spPr bwMode="auto">
          <a:xfrm>
            <a:off x="5084069" y="5314655"/>
            <a:ext cx="1668340" cy="58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85983" y="5256381"/>
            <a:ext cx="1698521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h-TH" sz="1800" dirty="0" smtClean="0">
                <a:solidFill>
                  <a:srgbClr val="002060"/>
                </a:solidFill>
              </a:rPr>
              <a:t>แก้ปัญหากดไม่ลง หรือลงช้า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58" y="5927166"/>
            <a:ext cx="8159229" cy="400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</a:rPr>
              <a:t>วิธีใช้ เทลงในชักโครก200-300 ซีซี หรือโถปัสสาวะ  200 ซีซี ทิ้งไว้2-3นาที แล้วกดน้ำตาม</a:t>
            </a:r>
            <a:endParaRPr lang="th-TH" sz="2000" dirty="0">
              <a:solidFill>
                <a:srgbClr val="002060"/>
              </a:solidFill>
            </a:endParaRPr>
          </a:p>
        </p:txBody>
      </p:sp>
      <p:grpSp>
        <p:nvGrpSpPr>
          <p:cNvPr id="8" name="กลุ่ม 2"/>
          <p:cNvGrpSpPr>
            <a:grpSpLocks/>
          </p:cNvGrpSpPr>
          <p:nvPr/>
        </p:nvGrpSpPr>
        <p:grpSpPr bwMode="auto">
          <a:xfrm>
            <a:off x="889396" y="4659251"/>
            <a:ext cx="1144075" cy="436959"/>
            <a:chOff x="1928813" y="357188"/>
            <a:chExt cx="1250950" cy="582612"/>
          </a:xfrm>
        </p:grpSpPr>
        <p:grpSp>
          <p:nvGrpSpPr>
            <p:cNvPr id="9" name="กลุ่ม 1"/>
            <p:cNvGrpSpPr>
              <a:grpSpLocks/>
            </p:cNvGrpSpPr>
            <p:nvPr/>
          </p:nvGrpSpPr>
          <p:grpSpPr bwMode="auto">
            <a:xfrm>
              <a:off x="1928813" y="357188"/>
              <a:ext cx="1250950" cy="582612"/>
              <a:chOff x="1928813" y="357188"/>
              <a:chExt cx="1250950" cy="582612"/>
            </a:xfrm>
          </p:grpSpPr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1928813" y="357188"/>
                <a:ext cx="1250950" cy="582612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2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89150" y="406400"/>
                <a:ext cx="935038" cy="439738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th-TH" sz="2400" kern="10" dirty="0">
                    <a:ln w="9525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solidFill>
                      <a:srgbClr val="00B0F0"/>
                    </a:solidFill>
                    <a:latin typeface="Arial"/>
                  </a:rPr>
                  <a:t>ไม</a:t>
                </a:r>
                <a:r>
                  <a:rPr lang="th-TH" sz="2400" kern="10" dirty="0" err="1">
                    <a:ln w="9525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solidFill>
                      <a:srgbClr val="00B0F0"/>
                    </a:solidFill>
                    <a:latin typeface="Arial"/>
                  </a:rPr>
                  <a:t>โครเทค</a:t>
                </a:r>
                <a:endParaRPr lang="th-TH" sz="2400" kern="10" dirty="0"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Arial"/>
                </a:endParaRPr>
              </a:p>
            </p:txBody>
          </p:sp>
        </p:grpSp>
        <p:pic>
          <p:nvPicPr>
            <p:cNvPr id="10" name="Picture 21" descr="IMG_000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550" y="406400"/>
              <a:ext cx="3270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47568" y="1510240"/>
            <a:ext cx="48925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ปัญหาโถอุจจาระกดน้ำไม่ลง หรือลงช้า  </a:t>
            </a:r>
            <a:r>
              <a:rPr lang="th-TH" sz="2400" dirty="0" smtClean="0">
                <a:solidFill>
                  <a:srgbClr val="002060"/>
                </a:solidFill>
              </a:rPr>
              <a:t>มิใช่ส้วมเต็มเสมอไป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th-TH" sz="2400" dirty="0" smtClean="0">
              <a:solidFill>
                <a:srgbClr val="002060"/>
              </a:solidFill>
            </a:endParaRPr>
          </a:p>
          <a:p>
            <a:r>
              <a:rPr lang="th-TH" sz="1800" dirty="0" smtClean="0">
                <a:solidFill>
                  <a:srgbClr val="002060"/>
                </a:solidFill>
              </a:rPr>
              <a:t>จากประสบการณ์ที่เจอ เกิด</a:t>
            </a:r>
            <a:r>
              <a:rPr lang="th-TH" sz="1800" dirty="0" err="1" smtClean="0">
                <a:solidFill>
                  <a:srgbClr val="002060"/>
                </a:solidFill>
              </a:rPr>
              <a:t>จากก็าซ</a:t>
            </a:r>
            <a:r>
              <a:rPr lang="th-TH" sz="1800" dirty="0" smtClean="0">
                <a:solidFill>
                  <a:srgbClr val="002060"/>
                </a:solidFill>
              </a:rPr>
              <a:t>ไข่เน่าเกิดมากในบ่อเซฟติด จึงเกิดแรงดันจำนวนมากขึ้นภายในท่อ</a:t>
            </a:r>
            <a:r>
              <a:rPr lang="th-TH" sz="1800" dirty="0" err="1" smtClean="0">
                <a:solidFill>
                  <a:srgbClr val="002060"/>
                </a:solidFill>
              </a:rPr>
              <a:t>เวสท์</a:t>
            </a:r>
            <a:r>
              <a:rPr lang="en-US" sz="1600" dirty="0" smtClean="0">
                <a:solidFill>
                  <a:srgbClr val="002060"/>
                </a:solidFill>
              </a:rPr>
              <a:t>waste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th-TH" sz="1800" dirty="0" smtClean="0">
                <a:solidFill>
                  <a:srgbClr val="002060"/>
                </a:solidFill>
              </a:rPr>
              <a:t>น้ำทิ้ง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th-TH" sz="1800" dirty="0" smtClean="0">
                <a:solidFill>
                  <a:srgbClr val="002060"/>
                </a:solidFill>
              </a:rPr>
              <a:t>ต่อกับท่อ</a:t>
            </a:r>
            <a:r>
              <a:rPr lang="th-TH" sz="1800" dirty="0" err="1" smtClean="0">
                <a:solidFill>
                  <a:srgbClr val="002060"/>
                </a:solidFill>
              </a:rPr>
              <a:t>ชาร์บ</a:t>
            </a:r>
            <a:r>
              <a:rPr lang="th-TH" sz="1800" dirty="0" smtClean="0">
                <a:solidFill>
                  <a:srgbClr val="002060"/>
                </a:solidFill>
              </a:rPr>
              <a:t>น้ำทิ้งลงบ่อเซฟติด  </a:t>
            </a:r>
            <a:r>
              <a:rPr lang="en-US" sz="1600" dirty="0" smtClean="0">
                <a:solidFill>
                  <a:srgbClr val="002060"/>
                </a:solidFill>
              </a:rPr>
              <a:t>septic</a:t>
            </a:r>
            <a:endParaRPr lang="th-TH" sz="1600" dirty="0">
              <a:solidFill>
                <a:srgbClr val="002060"/>
              </a:solidFill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2160486" y="1484784"/>
            <a:ext cx="6400048" cy="2612941"/>
            <a:chOff x="1595033" y="290208"/>
            <a:chExt cx="4800036" cy="3483921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4277997" y="305603"/>
              <a:ext cx="2117072" cy="31667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มุมมน 15"/>
            <p:cNvSpPr/>
            <p:nvPr/>
          </p:nvSpPr>
          <p:spPr>
            <a:xfrm>
              <a:off x="4490800" y="799844"/>
              <a:ext cx="462632" cy="468052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มุมมน 16"/>
            <p:cNvSpPr/>
            <p:nvPr/>
          </p:nvSpPr>
          <p:spPr>
            <a:xfrm>
              <a:off x="5494455" y="786153"/>
              <a:ext cx="583781" cy="468052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ระป๋อง 17"/>
            <p:cNvSpPr/>
            <p:nvPr/>
          </p:nvSpPr>
          <p:spPr>
            <a:xfrm>
              <a:off x="5227393" y="506308"/>
              <a:ext cx="109140" cy="2550911"/>
            </a:xfrm>
            <a:prstGeom prst="can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มุมมน 18"/>
            <p:cNvSpPr/>
            <p:nvPr/>
          </p:nvSpPr>
          <p:spPr>
            <a:xfrm>
              <a:off x="4638655" y="2730717"/>
              <a:ext cx="1543221" cy="653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กระป๋อง 19"/>
            <p:cNvSpPr/>
            <p:nvPr/>
          </p:nvSpPr>
          <p:spPr>
            <a:xfrm>
              <a:off x="4930621" y="1839103"/>
              <a:ext cx="684982" cy="45719"/>
            </a:xfrm>
            <a:prstGeom prst="ca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กระป๋อง 20"/>
            <p:cNvSpPr/>
            <p:nvPr/>
          </p:nvSpPr>
          <p:spPr>
            <a:xfrm>
              <a:off x="4867058" y="550965"/>
              <a:ext cx="684982" cy="45719"/>
            </a:xfrm>
            <a:prstGeom prst="ca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มุมมน 21"/>
            <p:cNvSpPr/>
            <p:nvPr/>
          </p:nvSpPr>
          <p:spPr>
            <a:xfrm>
              <a:off x="5503385" y="1432145"/>
              <a:ext cx="574850" cy="49148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มุมมน 22"/>
            <p:cNvSpPr/>
            <p:nvPr/>
          </p:nvSpPr>
          <p:spPr>
            <a:xfrm>
              <a:off x="4490800" y="1432145"/>
              <a:ext cx="462632" cy="49148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5336533" y="2730719"/>
              <a:ext cx="741703" cy="569848"/>
            </a:xfrm>
            <a:prstGeom prst="cloudCallout">
              <a:avLst>
                <a:gd name="adj1" fmla="val 28250"/>
                <a:gd name="adj2" fmla="val 58227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th-TH"/>
            </a:p>
          </p:txBody>
        </p:sp>
        <p:sp>
          <p:nvSpPr>
            <p:cNvPr id="25" name="TextBox 174"/>
            <p:cNvSpPr txBox="1">
              <a:spLocks noChangeArrowheads="1"/>
            </p:cNvSpPr>
            <p:nvPr/>
          </p:nvSpPr>
          <p:spPr bwMode="auto">
            <a:xfrm>
              <a:off x="5456038" y="2681797"/>
              <a:ext cx="629837" cy="100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th-TH" sz="1100" b="1" i="1" dirty="0" err="1" smtClean="0">
                  <a:solidFill>
                    <a:srgbClr val="FF0000"/>
                  </a:solidFill>
                </a:rPr>
                <a:t>เกิดก็าซ</a:t>
              </a:r>
              <a:endParaRPr lang="th-TH" sz="1100" b="1" i="1" dirty="0" smtClean="0">
                <a:solidFill>
                  <a:srgbClr val="FF0000"/>
                </a:solidFill>
              </a:endParaRPr>
            </a:p>
            <a:p>
              <a:pPr eaLnBrk="1" hangingPunct="1"/>
              <a:r>
                <a:rPr lang="th-TH" sz="1100" b="1" i="1" dirty="0" smtClean="0">
                  <a:solidFill>
                    <a:srgbClr val="FF0000"/>
                  </a:solidFill>
                </a:rPr>
                <a:t>ไข่เน่า</a:t>
              </a:r>
              <a:endParaRPr lang="en-MY" sz="1100" b="1" i="1" dirty="0">
                <a:solidFill>
                  <a:srgbClr val="FF0000"/>
                </a:solidFill>
              </a:endParaRPr>
            </a:p>
            <a:p>
              <a:pPr eaLnBrk="1" hangingPunct="1"/>
              <a:endParaRPr lang="en-MY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4490800" y="303899"/>
              <a:ext cx="462632" cy="23573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5494455" y="290208"/>
              <a:ext cx="462632" cy="23573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กระป๋อง 27"/>
            <p:cNvSpPr/>
            <p:nvPr/>
          </p:nvSpPr>
          <p:spPr>
            <a:xfrm>
              <a:off x="4920533" y="1245036"/>
              <a:ext cx="684982" cy="45719"/>
            </a:xfrm>
            <a:prstGeom prst="ca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กระป๋อง 28"/>
            <p:cNvSpPr/>
            <p:nvPr/>
          </p:nvSpPr>
          <p:spPr>
            <a:xfrm rot="5400000">
              <a:off x="2622581" y="2273017"/>
              <a:ext cx="237771" cy="2292868"/>
            </a:xfrm>
            <a:prstGeom prst="can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2973792" y="3294993"/>
              <a:ext cx="914109" cy="479136"/>
            </a:xfrm>
            <a:prstGeom prst="cloudCallout">
              <a:avLst>
                <a:gd name="adj1" fmla="val 28250"/>
                <a:gd name="adj2" fmla="val 2944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th-TH"/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434868" y="1510240"/>
            <a:ext cx="4905218" cy="26969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2" name="Picture 1" descr="SANY6182.JPG"/>
          <p:cNvPicPr>
            <a:picLocks noChangeAspect="1" noChangeArrowheads="1"/>
          </p:cNvPicPr>
          <p:nvPr/>
        </p:nvPicPr>
        <p:blipFill rotWithShape="1">
          <a:blip r:embed="rId3"/>
          <a:srcRect l="33969" t="31150" r="31982"/>
          <a:stretch/>
        </p:blipFill>
        <p:spPr bwMode="auto">
          <a:xfrm>
            <a:off x="1245483" y="3249828"/>
            <a:ext cx="915003" cy="73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ลูกศรขึ้น 32"/>
          <p:cNvSpPr/>
          <p:nvPr/>
        </p:nvSpPr>
        <p:spPr>
          <a:xfrm>
            <a:off x="6905267" y="3031934"/>
            <a:ext cx="308421" cy="30631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ซ้าย 33"/>
          <p:cNvSpPr/>
          <p:nvPr/>
        </p:nvSpPr>
        <p:spPr>
          <a:xfrm>
            <a:off x="4091947" y="3573952"/>
            <a:ext cx="753276" cy="18251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วา 34"/>
          <p:cNvSpPr/>
          <p:nvPr/>
        </p:nvSpPr>
        <p:spPr>
          <a:xfrm>
            <a:off x="2969579" y="3573953"/>
            <a:ext cx="685709" cy="1783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2878277" y="3278476"/>
            <a:ext cx="72005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</a:rPr>
              <a:t>น้ำทิ้ง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5056" y="3059712"/>
            <a:ext cx="137502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rgbClr val="002060"/>
                </a:solidFill>
              </a:rPr>
              <a:t>แรง</a:t>
            </a:r>
            <a:r>
              <a:rPr lang="th-TH" sz="1600" dirty="0" err="1" smtClean="0">
                <a:solidFill>
                  <a:srgbClr val="002060"/>
                </a:solidFill>
              </a:rPr>
              <a:t>ดันก็าซ</a:t>
            </a:r>
            <a:r>
              <a:rPr lang="th-TH" sz="1600" dirty="0" smtClean="0">
                <a:solidFill>
                  <a:srgbClr val="002060"/>
                </a:solidFill>
              </a:rPr>
              <a:t>ไข่เน่า ตามท่อ</a:t>
            </a:r>
            <a:endParaRPr lang="th-TH" sz="16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04372" y="3381844"/>
            <a:ext cx="89060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</a:rPr>
              <a:t>บ่อเซฟ</a:t>
            </a:r>
            <a:r>
              <a:rPr lang="th-TH" sz="1800" dirty="0" err="1" smtClean="0">
                <a:solidFill>
                  <a:srgbClr val="002060"/>
                </a:solidFill>
              </a:rPr>
              <a:t>ติค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9" name="ลูกศรขวา 38"/>
          <p:cNvSpPr/>
          <p:nvPr/>
        </p:nvSpPr>
        <p:spPr>
          <a:xfrm>
            <a:off x="5987733" y="2735682"/>
            <a:ext cx="490727" cy="16100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ลูกศรซ้าย 39"/>
          <p:cNvSpPr/>
          <p:nvPr/>
        </p:nvSpPr>
        <p:spPr>
          <a:xfrm>
            <a:off x="6528629" y="2723759"/>
            <a:ext cx="488737" cy="18251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1" descr="SANY6182.JPG"/>
          <p:cNvPicPr>
            <a:picLocks noChangeAspect="1" noChangeArrowheads="1"/>
          </p:cNvPicPr>
          <p:nvPr/>
        </p:nvPicPr>
        <p:blipFill rotWithShape="1">
          <a:blip r:embed="rId3"/>
          <a:srcRect l="33969" t="31150" r="31982"/>
          <a:stretch/>
        </p:blipFill>
        <p:spPr bwMode="auto">
          <a:xfrm>
            <a:off x="6098138" y="2399076"/>
            <a:ext cx="496348" cy="23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" descr="SANY6182.JPG"/>
          <p:cNvPicPr>
            <a:picLocks noChangeAspect="1" noChangeArrowheads="1"/>
          </p:cNvPicPr>
          <p:nvPr/>
        </p:nvPicPr>
        <p:blipFill rotWithShape="1">
          <a:blip r:embed="rId3"/>
          <a:srcRect l="33969" t="31150" r="31982"/>
          <a:stretch/>
        </p:blipFill>
        <p:spPr bwMode="auto">
          <a:xfrm>
            <a:off x="7507795" y="2386281"/>
            <a:ext cx="496348" cy="23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" descr="SANY6182.JPG"/>
          <p:cNvPicPr>
            <a:picLocks noChangeAspect="1" noChangeArrowheads="1"/>
          </p:cNvPicPr>
          <p:nvPr/>
        </p:nvPicPr>
        <p:blipFill rotWithShape="1">
          <a:blip r:embed="rId3"/>
          <a:srcRect l="33969" t="31150" r="31982"/>
          <a:stretch/>
        </p:blipFill>
        <p:spPr bwMode="auto">
          <a:xfrm>
            <a:off x="7480210" y="1924031"/>
            <a:ext cx="496348" cy="23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1" descr="SANY6182.JPG"/>
          <p:cNvPicPr>
            <a:picLocks noChangeAspect="1" noChangeArrowheads="1"/>
          </p:cNvPicPr>
          <p:nvPr/>
        </p:nvPicPr>
        <p:blipFill rotWithShape="1">
          <a:blip r:embed="rId3"/>
          <a:srcRect l="33969" t="31150" r="31982"/>
          <a:stretch/>
        </p:blipFill>
        <p:spPr bwMode="auto">
          <a:xfrm>
            <a:off x="6081756" y="1913763"/>
            <a:ext cx="496348" cy="23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5700482" y="653787"/>
            <a:ext cx="29033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โรงแรม คอนโด อาคาร</a:t>
            </a:r>
            <a:r>
              <a:rPr lang="th-TH" sz="2400" dirty="0" err="1" smtClean="0">
                <a:solidFill>
                  <a:srgbClr val="002060"/>
                </a:solidFill>
              </a:rPr>
              <a:t>สนง</a:t>
            </a:r>
            <a:r>
              <a:rPr lang="th-TH" sz="2400" dirty="0" smtClean="0">
                <a:solidFill>
                  <a:srgbClr val="002060"/>
                </a:solidFill>
              </a:rPr>
              <a:t>.ศูนย์การค้าฯ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7568" y="653787"/>
            <a:ext cx="4892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ปัญหาโถส้วมกดน้ำไม่ลงและกลิ่นขึ้นตามท่อ</a:t>
            </a:r>
            <a:endParaRPr lang="th-TH" dirty="0"/>
          </a:p>
        </p:txBody>
      </p:sp>
      <p:sp>
        <p:nvSpPr>
          <p:cNvPr id="47" name="TextBox 46"/>
          <p:cNvSpPr txBox="1"/>
          <p:nvPr/>
        </p:nvSpPr>
        <p:spPr>
          <a:xfrm>
            <a:off x="8004143" y="776408"/>
            <a:ext cx="5847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4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45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3"/>
          <p:cNvSpPr txBox="1">
            <a:spLocks/>
          </p:cNvSpPr>
          <p:nvPr/>
        </p:nvSpPr>
        <p:spPr>
          <a:xfrm>
            <a:off x="469776" y="2413740"/>
            <a:ext cx="3886200" cy="13632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sz="12800" b="1" dirty="0" smtClean="0"/>
              <a:t> </a:t>
            </a:r>
            <a:r>
              <a:rPr lang="th-TH" sz="9600" b="1" dirty="0" smtClean="0">
                <a:solidFill>
                  <a:srgbClr val="002060"/>
                </a:solidFill>
              </a:rPr>
              <a:t>ก่อนใช้ </a:t>
            </a:r>
            <a:r>
              <a:rPr lang="th-TH" sz="8000" dirty="0" smtClean="0">
                <a:solidFill>
                  <a:srgbClr val="002060"/>
                </a:solidFill>
              </a:rPr>
              <a:t>มีกลิ่นและไขมันจับตัวเป็นก้อนเค้กหนา มองไม่เห็นพื้นน้ำและปกติต้อง</a:t>
            </a:r>
            <a:r>
              <a:rPr lang="th-TH" sz="8000" dirty="0">
                <a:solidFill>
                  <a:srgbClr val="002060"/>
                </a:solidFill>
              </a:rPr>
              <a:t>เปิดเครื่องปาดไปลงบ่อ </a:t>
            </a:r>
            <a:r>
              <a:rPr lang="en-US" sz="8000" dirty="0">
                <a:solidFill>
                  <a:srgbClr val="002060"/>
                </a:solidFill>
              </a:rPr>
              <a:t>storage tank  </a:t>
            </a:r>
            <a:r>
              <a:rPr lang="th-TH" sz="8000" dirty="0" smtClean="0">
                <a:solidFill>
                  <a:srgbClr val="002060"/>
                </a:solidFill>
              </a:rPr>
              <a:t>เพื่อนำเข้าเครื่อง</a:t>
            </a:r>
            <a:r>
              <a:rPr lang="en-US" sz="8000" dirty="0" smtClean="0">
                <a:solidFill>
                  <a:srgbClr val="002060"/>
                </a:solidFill>
              </a:rPr>
              <a:t>decanter </a:t>
            </a:r>
            <a:r>
              <a:rPr lang="th-TH" sz="8000" dirty="0" smtClean="0">
                <a:solidFill>
                  <a:srgbClr val="002060"/>
                </a:solidFill>
              </a:rPr>
              <a:t>อัดก้อนเอาไปกำจัด</a:t>
            </a:r>
            <a:endParaRPr lang="th-TH" sz="8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h-TH" sz="5500" dirty="0" smtClean="0">
              <a:solidFill>
                <a:srgbClr val="002060"/>
              </a:solidFill>
            </a:endParaRPr>
          </a:p>
          <a:p>
            <a:endParaRPr lang="th-TH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921046"/>
            <a:ext cx="3384376" cy="21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ตัวแทนข้อความ 5"/>
          <p:cNvSpPr txBox="1">
            <a:spLocks/>
          </p:cNvSpPr>
          <p:nvPr/>
        </p:nvSpPr>
        <p:spPr>
          <a:xfrm>
            <a:off x="4449082" y="2431157"/>
            <a:ext cx="4270375" cy="12018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002060"/>
                </a:solidFill>
              </a:rPr>
              <a:t>หลังใช้  </a:t>
            </a:r>
            <a:r>
              <a:rPr lang="th-TH" sz="2000" b="1" dirty="0" smtClean="0">
                <a:solidFill>
                  <a:srgbClr val="002060"/>
                </a:solidFill>
              </a:rPr>
              <a:t>ไม่</a:t>
            </a:r>
            <a:r>
              <a:rPr lang="th-TH" sz="2000" dirty="0" smtClean="0">
                <a:solidFill>
                  <a:srgbClr val="002060"/>
                </a:solidFill>
              </a:rPr>
              <a:t>มีกลิ่นและไขมันถูกละลายเหลือแต่ฟองบางๆและไม่ต้องเปิดเครื่องปาดไปลงบ่อ </a:t>
            </a:r>
            <a:r>
              <a:rPr lang="en-US" sz="2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storage tank  </a:t>
            </a:r>
            <a:r>
              <a:rPr lang="th-TH" sz="2000" dirty="0" smtClean="0">
                <a:solidFill>
                  <a:srgbClr val="002060"/>
                </a:solidFill>
              </a:rPr>
              <a:t>และไม่มีมากพอที่ต้องนำไปเข้าเครื่อง </a:t>
            </a:r>
            <a:r>
              <a:rPr lang="en-US" sz="1600" dirty="0" smtClean="0">
                <a:solidFill>
                  <a:srgbClr val="002060"/>
                </a:solidFill>
              </a:rPr>
              <a:t>decanter</a:t>
            </a:r>
            <a:endParaRPr lang="th-TH" sz="1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81" y="3921046"/>
            <a:ext cx="3384376" cy="20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1270740"/>
            <a:ext cx="8229600" cy="9941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11200" dirty="0" smtClean="0">
                <a:solidFill>
                  <a:srgbClr val="002060"/>
                </a:solidFill>
              </a:rPr>
              <a:t> </a:t>
            </a:r>
            <a:r>
              <a:rPr lang="th-TH" sz="12800" dirty="0" smtClean="0">
                <a:solidFill>
                  <a:srgbClr val="002060"/>
                </a:solidFill>
              </a:rPr>
              <a:t>บ่อ</a:t>
            </a:r>
            <a:r>
              <a:rPr lang="th-TH" sz="12800" dirty="0" err="1" smtClean="0">
                <a:solidFill>
                  <a:srgbClr val="002060"/>
                </a:solidFill>
              </a:rPr>
              <a:t>ดาฟท์</a:t>
            </a:r>
            <a:r>
              <a:rPr lang="th-TH" sz="12800" dirty="0" smtClean="0">
                <a:solidFill>
                  <a:srgbClr val="002060"/>
                </a:solidFill>
              </a:rPr>
              <a:t>  </a:t>
            </a:r>
            <a:r>
              <a:rPr lang="en-US" sz="9600" dirty="0" smtClean="0">
                <a:solidFill>
                  <a:srgbClr val="002060"/>
                </a:solidFill>
              </a:rPr>
              <a:t>DAFT TANK</a:t>
            </a:r>
            <a:r>
              <a:rPr lang="th-TH" sz="9600" dirty="0" smtClean="0">
                <a:solidFill>
                  <a:srgbClr val="002060"/>
                </a:solidFill>
              </a:rPr>
              <a:t>     </a:t>
            </a:r>
            <a:r>
              <a:rPr lang="th-TH" sz="16000" dirty="0" smtClean="0">
                <a:solidFill>
                  <a:srgbClr val="002060"/>
                </a:solidFill>
              </a:rPr>
              <a:t>(</a:t>
            </a:r>
            <a:r>
              <a:rPr lang="th-TH" sz="9600" dirty="0" smtClean="0">
                <a:solidFill>
                  <a:srgbClr val="002060"/>
                </a:solidFill>
              </a:rPr>
              <a:t>16 กรกฎาคม  2559 )</a:t>
            </a:r>
          </a:p>
          <a:p>
            <a:r>
              <a:rPr lang="th-TH" sz="9600" dirty="0" smtClean="0">
                <a:solidFill>
                  <a:srgbClr val="002060"/>
                </a:solidFill>
              </a:rPr>
              <a:t>ผลการใช้ไม</a:t>
            </a:r>
            <a:r>
              <a:rPr lang="th-TH" sz="9600" dirty="0" err="1" smtClean="0">
                <a:solidFill>
                  <a:srgbClr val="002060"/>
                </a:solidFill>
              </a:rPr>
              <a:t>โครเทค</a:t>
            </a:r>
            <a:r>
              <a:rPr lang="th-TH" sz="9600" dirty="0" smtClean="0">
                <a:solidFill>
                  <a:srgbClr val="002060"/>
                </a:solidFill>
              </a:rPr>
              <a:t>ดับกลิ่นและ</a:t>
            </a:r>
            <a:r>
              <a:rPr lang="en-US" sz="9600" dirty="0" smtClean="0">
                <a:solidFill>
                  <a:srgbClr val="FF0000"/>
                </a:solidFill>
              </a:rPr>
              <a:t>Degreaser oil</a:t>
            </a:r>
            <a:r>
              <a:rPr lang="th-TH" sz="9600" dirty="0" smtClean="0">
                <a:solidFill>
                  <a:srgbClr val="FF0000"/>
                </a:solidFill>
              </a:rPr>
              <a:t> ดีกรีส</a:t>
            </a:r>
            <a:r>
              <a:rPr lang="th-TH" sz="9600" dirty="0" err="1" smtClean="0">
                <a:solidFill>
                  <a:srgbClr val="FF0000"/>
                </a:solidFill>
              </a:rPr>
              <a:t>เซอร์ออย</a:t>
            </a:r>
            <a:r>
              <a:rPr lang="th-TH" sz="9600" dirty="0" smtClean="0">
                <a:solidFill>
                  <a:srgbClr val="FF0000"/>
                </a:solidFill>
              </a:rPr>
              <a:t> ละลายไขมัน</a:t>
            </a:r>
            <a:br>
              <a:rPr lang="th-TH" sz="9600" dirty="0" smtClean="0">
                <a:solidFill>
                  <a:srgbClr val="FF0000"/>
                </a:solidFill>
              </a:rPr>
            </a:br>
            <a:endParaRPr lang="th-TH" sz="1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9156" y="332656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5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63880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228600" y="274638"/>
            <a:ext cx="8458200" cy="1143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100" b="1" dirty="0" smtClean="0">
                <a:solidFill>
                  <a:srgbClr val="FF0000"/>
                </a:solidFill>
              </a:rPr>
              <a:t>Degreaser 0il </a:t>
            </a:r>
            <a:r>
              <a:rPr lang="th-TH" sz="7100" dirty="0" smtClean="0">
                <a:solidFill>
                  <a:srgbClr val="002060"/>
                </a:solidFill>
              </a:rPr>
              <a:t>ดีกรีส</a:t>
            </a:r>
            <a:r>
              <a:rPr lang="th-TH" sz="7100" dirty="0" err="1" smtClean="0">
                <a:solidFill>
                  <a:srgbClr val="002060"/>
                </a:solidFill>
              </a:rPr>
              <a:t>เซอร์</a:t>
            </a:r>
            <a:r>
              <a:rPr lang="en-US" sz="7100" dirty="0" smtClean="0">
                <a:solidFill>
                  <a:srgbClr val="002060"/>
                </a:solidFill>
              </a:rPr>
              <a:t> </a:t>
            </a:r>
            <a:r>
              <a:rPr lang="th-TH" sz="7100" dirty="0" err="1" smtClean="0">
                <a:solidFill>
                  <a:srgbClr val="002060"/>
                </a:solidFill>
              </a:rPr>
              <a:t>ออยล์</a:t>
            </a:r>
            <a:endParaRPr lang="en-US" sz="7100" dirty="0" smtClean="0">
              <a:solidFill>
                <a:srgbClr val="002060"/>
              </a:solidFill>
            </a:endParaRPr>
          </a:p>
          <a:p>
            <a:r>
              <a:rPr lang="th-TH" sz="6000" dirty="0" smtClean="0">
                <a:solidFill>
                  <a:srgbClr val="FF0000"/>
                </a:solidFill>
              </a:rPr>
              <a:t>สารละลายไขมัน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th-TH" sz="6000" dirty="0" smtClean="0">
                <a:solidFill>
                  <a:srgbClr val="FF0000"/>
                </a:solidFill>
              </a:rPr>
              <a:t> ละลายไขมันได้ทันที</a:t>
            </a:r>
            <a:r>
              <a:rPr lang="th-TH" sz="6000" dirty="0" smtClean="0">
                <a:solidFill>
                  <a:srgbClr val="002060"/>
                </a:solidFill>
              </a:rPr>
              <a:t/>
            </a:r>
            <a:br>
              <a:rPr lang="th-TH" sz="6000" dirty="0" smtClean="0">
                <a:solidFill>
                  <a:srgbClr val="002060"/>
                </a:soli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3" name="Picture 9" descr="SANY0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81" y="1752600"/>
            <a:ext cx="1982585" cy="172904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ANY0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800200" cy="172073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เนื้อหา 8"/>
          <p:cNvSpPr txBox="1">
            <a:spLocks/>
          </p:cNvSpPr>
          <p:nvPr/>
        </p:nvSpPr>
        <p:spPr>
          <a:xfrm>
            <a:off x="4643587" y="1574783"/>
            <a:ext cx="4038600" cy="57061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th-TH" sz="1800" dirty="0" smtClean="0">
                <a:solidFill>
                  <a:srgbClr val="002060"/>
                </a:solidFill>
              </a:rPr>
              <a:t>.ไม่เป็นอันตรายต่อ เชื้อแบคทีเรีย ในบ่อบำบัด แป้งที่ละลายน้ำ กลับเป็นอาหารเลี้ยงเชื้อได้อย่างดี</a:t>
            </a:r>
          </a:p>
          <a:p>
            <a:pPr fontAlgn="base"/>
            <a:r>
              <a:rPr lang="en-US" sz="1800" dirty="0" smtClean="0">
                <a:solidFill>
                  <a:srgbClr val="002060"/>
                </a:solidFill>
              </a:rPr>
              <a:t>3.</a:t>
            </a:r>
            <a:r>
              <a:rPr lang="th-TH" sz="1800" dirty="0" smtClean="0">
                <a:solidFill>
                  <a:srgbClr val="002060"/>
                </a:solidFill>
              </a:rPr>
              <a:t>ละลายทันทีของไขมัน ในถังดัก ในบ่อไขมัน </a:t>
            </a:r>
            <a:r>
              <a:rPr lang="en-US" sz="1800" dirty="0" smtClean="0">
                <a:solidFill>
                  <a:srgbClr val="002060"/>
                </a:solidFill>
              </a:rPr>
              <a:t>,</a:t>
            </a:r>
            <a:r>
              <a:rPr lang="th-TH" sz="1800" dirty="0" smtClean="0">
                <a:solidFill>
                  <a:srgbClr val="002060"/>
                </a:solidFill>
              </a:rPr>
              <a:t>ละลายกากใน บ่อเกรอะ( </a:t>
            </a:r>
            <a:r>
              <a:rPr lang="en-US" sz="1800" dirty="0" smtClean="0">
                <a:solidFill>
                  <a:srgbClr val="002060"/>
                </a:solidFill>
              </a:rPr>
              <a:t>septic tank </a:t>
            </a:r>
            <a:r>
              <a:rPr lang="th-TH" sz="1800" dirty="0" smtClean="0">
                <a:solidFill>
                  <a:srgbClr val="002060"/>
                </a:solidFill>
              </a:rPr>
              <a:t>) ในระบบบำบัด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4</a:t>
            </a:r>
            <a:r>
              <a:rPr lang="th-TH" sz="1800" dirty="0" smtClean="0">
                <a:solidFill>
                  <a:srgbClr val="002060"/>
                </a:solidFill>
              </a:rPr>
              <a:t>.ใช้หยอดลงท่อแก้ท่อตัน </a:t>
            </a:r>
            <a:r>
              <a:rPr lang="en-US" sz="1800" dirty="0" smtClean="0">
                <a:solidFill>
                  <a:srgbClr val="002060"/>
                </a:solidFill>
              </a:rPr>
              <a:t>5</a:t>
            </a:r>
            <a:r>
              <a:rPr lang="th-TH" sz="1800" dirty="0" smtClean="0">
                <a:solidFill>
                  <a:srgbClr val="002060"/>
                </a:solidFill>
              </a:rPr>
              <a:t>.ใช้ใส่โถปัสสาวะ อ่างล้างมือ (</a:t>
            </a:r>
            <a:r>
              <a:rPr lang="en-US" sz="1800" dirty="0" err="1" smtClean="0">
                <a:solidFill>
                  <a:srgbClr val="002060"/>
                </a:solidFill>
              </a:rPr>
              <a:t>zink</a:t>
            </a:r>
            <a:r>
              <a:rPr lang="th-TH" sz="1800" dirty="0" smtClean="0">
                <a:solidFill>
                  <a:srgbClr val="002060"/>
                </a:solidFill>
              </a:rPr>
              <a:t>) เวลาตัน และ ใช้ใส่โถอุจจาระ  เวลากดน้ำไม่ลง  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5</a:t>
            </a:r>
            <a:r>
              <a:rPr lang="th-TH" sz="1800" dirty="0" smtClean="0">
                <a:solidFill>
                  <a:srgbClr val="002060"/>
                </a:solidFill>
              </a:rPr>
              <a:t>.ใช้ล้างไขมันตามผนัง  พัดลมดูดอากาศ  </a:t>
            </a:r>
            <a:r>
              <a:rPr lang="en-US" sz="1800" dirty="0" smtClean="0">
                <a:solidFill>
                  <a:srgbClr val="002060"/>
                </a:solidFill>
              </a:rPr>
              <a:t>6</a:t>
            </a:r>
            <a:r>
              <a:rPr lang="th-TH" sz="1800" dirty="0" smtClean="0">
                <a:solidFill>
                  <a:srgbClr val="002060"/>
                </a:solidFill>
              </a:rPr>
              <a:t>.ใช้ล้างน้ำมันเครื่องที่ติดมือ เครื่องยนต์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 6</a:t>
            </a:r>
            <a:r>
              <a:rPr lang="th-TH" sz="1800" dirty="0" smtClean="0">
                <a:solidFill>
                  <a:srgbClr val="002060"/>
                </a:solidFill>
              </a:rPr>
              <a:t>.ช่วยปรับค่า</a:t>
            </a:r>
            <a:r>
              <a:rPr lang="th-TH" sz="1800" dirty="0" err="1" smtClean="0">
                <a:solidFill>
                  <a:srgbClr val="002060"/>
                </a:solidFill>
              </a:rPr>
              <a:t>เอสวี</a:t>
            </a:r>
            <a:r>
              <a:rPr lang="th-TH" sz="1800" dirty="0" smtClean="0">
                <a:solidFill>
                  <a:srgbClr val="002060"/>
                </a:solidFill>
              </a:rPr>
              <a:t> (</a:t>
            </a:r>
            <a:r>
              <a:rPr lang="en-US" sz="1800" dirty="0" err="1" smtClean="0">
                <a:solidFill>
                  <a:srgbClr val="002060"/>
                </a:solidFill>
              </a:rPr>
              <a:t>sv</a:t>
            </a:r>
            <a:r>
              <a:rPr lang="en-US" sz="1800" dirty="0" smtClean="0">
                <a:solidFill>
                  <a:srgbClr val="002060"/>
                </a:solidFill>
              </a:rPr>
              <a:t> 30</a:t>
            </a:r>
            <a:r>
              <a:rPr lang="th-TH" sz="1800" dirty="0" smtClean="0">
                <a:solidFill>
                  <a:srgbClr val="002060"/>
                </a:solidFill>
              </a:rPr>
              <a:t>)ในน้ำเสียให้ตกตะกอนได้ดี ช่วย ให้น้ำได้ค่า </a:t>
            </a:r>
            <a:r>
              <a:rPr lang="en-US" sz="1800" dirty="0" smtClean="0">
                <a:solidFill>
                  <a:srgbClr val="002060"/>
                </a:solidFill>
              </a:rPr>
              <a:t>BOD  </a:t>
            </a:r>
            <a:r>
              <a:rPr lang="th-TH" sz="1800" dirty="0" smtClean="0">
                <a:solidFill>
                  <a:srgbClr val="002060"/>
                </a:solidFill>
              </a:rPr>
              <a:t>ได้มาตรฐาน รวมทั้งค่าอื่นๆ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th-TH" sz="1800" u="sng" dirty="0" smtClean="0">
                <a:solidFill>
                  <a:srgbClr val="002060"/>
                </a:solidFill>
              </a:rPr>
              <a:t>วิธีใช้</a:t>
            </a:r>
            <a:r>
              <a:rPr lang="th-TH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1</a:t>
            </a:r>
            <a:r>
              <a:rPr lang="th-TH" sz="1800" dirty="0" smtClean="0">
                <a:solidFill>
                  <a:srgbClr val="002060"/>
                </a:solidFill>
              </a:rPr>
              <a:t>.ใช้ใส่ในถังดักไขมัน </a:t>
            </a:r>
            <a:r>
              <a:rPr lang="en-US" sz="1800" dirty="0" smtClean="0">
                <a:solidFill>
                  <a:srgbClr val="002060"/>
                </a:solidFill>
              </a:rPr>
              <a:t>,</a:t>
            </a:r>
            <a:r>
              <a:rPr lang="th-TH" sz="1800" dirty="0" smtClean="0">
                <a:solidFill>
                  <a:srgbClr val="002060"/>
                </a:solidFill>
              </a:rPr>
              <a:t>บ่อไขมัน  บ่อเกรอะ( </a:t>
            </a:r>
            <a:r>
              <a:rPr lang="en-US" sz="1800" dirty="0" smtClean="0">
                <a:solidFill>
                  <a:srgbClr val="002060"/>
                </a:solidFill>
              </a:rPr>
              <a:t>septic tank </a:t>
            </a:r>
            <a:r>
              <a:rPr lang="th-TH" sz="1800" dirty="0" smtClean="0">
                <a:solidFill>
                  <a:srgbClr val="002060"/>
                </a:solidFill>
              </a:rPr>
              <a:t>) ในระบบบำบัด เทลงในน้ำที่มีก้อนไขมัน   อัตรา1ต่อ100-200  แล้วคนหรือใช้น้ำฉีด เพื่อละลายได้ทันที </a:t>
            </a:r>
            <a:r>
              <a:rPr lang="en-US" sz="1800" dirty="0" smtClean="0">
                <a:solidFill>
                  <a:srgbClr val="002060"/>
                </a:solidFill>
              </a:rPr>
              <a:t>2.</a:t>
            </a:r>
            <a:r>
              <a:rPr lang="th-TH" sz="1800" dirty="0" smtClean="0">
                <a:solidFill>
                  <a:srgbClr val="002060"/>
                </a:solidFill>
              </a:rPr>
              <a:t>ผสมน้ำ </a:t>
            </a:r>
            <a:r>
              <a:rPr lang="en-US" sz="1800" dirty="0" smtClean="0">
                <a:solidFill>
                  <a:srgbClr val="002060"/>
                </a:solidFill>
              </a:rPr>
              <a:t>1</a:t>
            </a:r>
            <a:r>
              <a:rPr lang="th-TH" sz="1800" dirty="0" smtClean="0">
                <a:solidFill>
                  <a:srgbClr val="002060"/>
                </a:solidFill>
              </a:rPr>
              <a:t>เท่า แล้วเทลงในบ่อไขมัน แล้วกวนกับน้ำในบ่อดักไขมัน ๆจะละลายทันทีแล้วไม่กลับมารวมกันอีก </a:t>
            </a:r>
            <a:r>
              <a:rPr lang="en-US" sz="1800" dirty="0" smtClean="0">
                <a:solidFill>
                  <a:srgbClr val="002060"/>
                </a:solidFill>
              </a:rPr>
              <a:t>3.</a:t>
            </a:r>
            <a:r>
              <a:rPr lang="th-TH" sz="1800" dirty="0" smtClean="0">
                <a:solidFill>
                  <a:srgbClr val="002060"/>
                </a:solidFill>
              </a:rPr>
              <a:t>แก้และป้องกันท่อตัน ผสมน้ำ</a:t>
            </a:r>
            <a:r>
              <a:rPr lang="en-US" sz="1800" dirty="0" smtClean="0">
                <a:solidFill>
                  <a:srgbClr val="002060"/>
                </a:solidFill>
              </a:rPr>
              <a:t>1</a:t>
            </a:r>
            <a:r>
              <a:rPr lang="th-TH" sz="1800" dirty="0" smtClean="0">
                <a:solidFill>
                  <a:srgbClr val="002060"/>
                </a:solidFill>
              </a:rPr>
              <a:t>เท่าแล้วเทลงท่อทิ้งไว้</a:t>
            </a:r>
            <a:r>
              <a:rPr lang="th-TH" sz="1800" dirty="0" err="1" smtClean="0">
                <a:solidFill>
                  <a:srgbClr val="002060"/>
                </a:solidFill>
              </a:rPr>
              <a:t>หลังปิ</a:t>
            </a:r>
            <a:r>
              <a:rPr lang="th-TH" sz="1800" dirty="0" smtClean="0">
                <a:solidFill>
                  <a:srgbClr val="002060"/>
                </a:solidFill>
              </a:rPr>
              <a:t>คดรัว  การใช้เดือนละ</a:t>
            </a:r>
            <a:r>
              <a:rPr lang="en-US" sz="1800" dirty="0" smtClean="0">
                <a:solidFill>
                  <a:srgbClr val="002060"/>
                </a:solidFill>
              </a:rPr>
              <a:t>2 </a:t>
            </a:r>
            <a:r>
              <a:rPr lang="th-TH" sz="1800" dirty="0" smtClean="0">
                <a:solidFill>
                  <a:srgbClr val="002060"/>
                </a:solidFill>
              </a:rPr>
              <a:t>ครั้ง</a:t>
            </a:r>
          </a:p>
          <a:p>
            <a:endParaRPr lang="en-US" sz="1800" dirty="0" smtClean="0"/>
          </a:p>
          <a:p>
            <a:endParaRPr lang="th-TH" sz="1600" dirty="0"/>
          </a:p>
        </p:txBody>
      </p:sp>
      <p:sp>
        <p:nvSpPr>
          <p:cNvPr id="6" name="ชื่อเรื่อง 1"/>
          <p:cNvSpPr>
            <a:spLocks noGrp="1"/>
          </p:cNvSpPr>
          <p:nvPr/>
        </p:nvSpPr>
        <p:spPr>
          <a:xfrm>
            <a:off x="76199" y="5029200"/>
            <a:ext cx="4552363" cy="147616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th-TH" sz="2000" b="1" kern="1200" dirty="0" smtClean="0">
              <a:solidFill>
                <a:srgbClr val="000000"/>
              </a:solidFill>
              <a:effectLst/>
              <a:latin typeface="Cambria"/>
              <a:ea typeface="Times New Roman"/>
              <a:cs typeface="JasmineUPC"/>
            </a:endParaRPr>
          </a:p>
          <a:p>
            <a:pPr algn="ctr">
              <a:spcAft>
                <a:spcPts val="0"/>
              </a:spcAft>
            </a:pPr>
            <a:endParaRPr lang="th-TH" sz="2000" b="1" kern="1200" dirty="0" smtClean="0">
              <a:solidFill>
                <a:srgbClr val="000000"/>
              </a:solidFill>
              <a:effectLst/>
              <a:latin typeface="Cambria"/>
              <a:ea typeface="Times New Roman"/>
              <a:cs typeface="JasmineUPC"/>
            </a:endParaRPr>
          </a:p>
          <a:p>
            <a:pPr algn="ctr">
              <a:spcAft>
                <a:spcPts val="0"/>
              </a:spcAft>
            </a:pPr>
            <a:endParaRPr lang="th-TH" sz="2000" b="1" dirty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algn="ctr">
              <a:spcAft>
                <a:spcPts val="0"/>
              </a:spcAft>
            </a:pPr>
            <a:endParaRPr lang="th-TH" sz="2000" b="1" kern="1200" dirty="0" smtClean="0">
              <a:solidFill>
                <a:srgbClr val="000000"/>
              </a:solidFill>
              <a:effectLst/>
              <a:latin typeface="Cambria"/>
              <a:ea typeface="Times New Roman"/>
              <a:cs typeface="JasmineUPC"/>
            </a:endParaRPr>
          </a:p>
          <a:p>
            <a:pPr algn="ctr">
              <a:spcAft>
                <a:spcPts val="0"/>
              </a:spcAft>
            </a:pPr>
            <a:endParaRPr lang="th-TH" sz="2000" b="1" dirty="0">
              <a:solidFill>
                <a:srgbClr val="000000"/>
              </a:solidFill>
              <a:latin typeface="Cambria"/>
              <a:ea typeface="Times New Roman"/>
              <a:cs typeface="JasmineUPC"/>
            </a:endParaRPr>
          </a:p>
          <a:p>
            <a:pPr algn="ctr">
              <a:spcAft>
                <a:spcPts val="0"/>
              </a:spcAft>
            </a:pPr>
            <a:r>
              <a:rPr lang="th-TH" sz="2000" b="1" kern="1200" dirty="0" smtClean="0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>บริษัท </a:t>
            </a:r>
            <a:r>
              <a:rPr lang="th-TH" sz="2000" b="1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>ไทยไม</a:t>
            </a:r>
            <a:r>
              <a:rPr lang="th-TH" sz="2000" b="1" kern="1200" dirty="0" err="1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>โครเทค</a:t>
            </a:r>
            <a:r>
              <a:rPr lang="th-TH" sz="2000" b="1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> เอ็นไวรอน</a:t>
            </a:r>
            <a:r>
              <a:rPr lang="th-TH" sz="2000" b="1" kern="1200" dirty="0" err="1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>เมนท์</a:t>
            </a:r>
            <a:r>
              <a:rPr lang="th-TH" sz="2000" b="1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> จำกัด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  <a:t/>
            </a:r>
            <a:br>
              <a:rPr lang="en-US" sz="20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JasmineUPC"/>
              </a:rPr>
            </a:br>
            <a:r>
              <a:rPr lang="th-TH" sz="1800" u="sng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กรุงเทพมหานคร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455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 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ซอยจันทน์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16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ถนนจันทน์ สาธร กรุงเทพ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10120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โทร </a:t>
            </a:r>
            <a:r>
              <a:rPr lang="en-US" sz="1200" dirty="0" smtClean="0">
                <a:solidFill>
                  <a:srgbClr val="002060"/>
                </a:solidFill>
                <a:latin typeface="Cambria"/>
                <a:ea typeface="Times New Roman"/>
                <a:cs typeface="CordiaUPC"/>
              </a:rPr>
              <a:t>092 285 5590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/>
            </a:r>
            <a:b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</a:br>
            <a:r>
              <a:rPr lang="th-TH" sz="1800" u="sng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สุพรรณบุรี 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229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หมู่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7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 </a:t>
            </a:r>
            <a:r>
              <a:rPr lang="th-TH" sz="1800" kern="1200" dirty="0">
                <a:solidFill>
                  <a:srgbClr val="002060"/>
                </a:solidFill>
                <a:effectLst/>
                <a:latin typeface="Cambria"/>
                <a:ea typeface="Times New Roman"/>
                <a:cs typeface="CordiaUPC"/>
              </a:rPr>
              <a:t>ต.บางปลาม้า อ.บางปลาม้า จ.สุพรรณบุรี </a:t>
            </a:r>
            <a:endParaRPr lang="en-US" sz="1400" dirty="0">
              <a:solidFill>
                <a:srgbClr val="002060"/>
              </a:solidFill>
              <a:effectLst/>
              <a:latin typeface="Angsana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800" dirty="0">
                <a:effectLst/>
                <a:latin typeface="Angsana New"/>
                <a:ea typeface="Times New Roman"/>
                <a:cs typeface="CordiaUPC"/>
              </a:rPr>
              <a:t> </a:t>
            </a:r>
            <a:endParaRPr lang="en-US" sz="1400" dirty="0">
              <a:effectLst/>
              <a:latin typeface="Angsana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800" dirty="0">
                <a:effectLst/>
                <a:latin typeface="Angsana New"/>
                <a:ea typeface="Times New Roman"/>
                <a:cs typeface="CordiaUPC"/>
              </a:rPr>
              <a:t> </a:t>
            </a:r>
            <a:endParaRPr lang="en-US" sz="1400" dirty="0">
              <a:effectLst/>
              <a:latin typeface="Angsana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800" dirty="0">
                <a:effectLst/>
                <a:latin typeface="Angsana New"/>
                <a:ea typeface="Times New Roman"/>
                <a:cs typeface="CordiaUPC"/>
              </a:rPr>
              <a:t> </a:t>
            </a:r>
            <a:endParaRPr lang="en-US" sz="1400" dirty="0">
              <a:effectLst/>
              <a:latin typeface="Angsana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800" dirty="0">
                <a:effectLst/>
                <a:latin typeface="Angsana New"/>
                <a:ea typeface="Times New Roman"/>
                <a:cs typeface="CordiaUPC"/>
              </a:rPr>
              <a:t> </a:t>
            </a:r>
            <a:endParaRPr lang="en-US" sz="1400" dirty="0">
              <a:effectLst/>
              <a:latin typeface="Angsana New"/>
              <a:ea typeface="Times New Roman"/>
            </a:endParaRPr>
          </a:p>
          <a:p>
            <a:pPr algn="ctr"/>
            <a:endParaRPr lang="en-US" sz="1800" dirty="0">
              <a:ea typeface="Calibri"/>
              <a:cs typeface="Cordia New"/>
            </a:endParaRPr>
          </a:p>
          <a:p>
            <a:pPr algn="ctr">
              <a:spcAft>
                <a:spcPts val="0"/>
              </a:spcAft>
            </a:pPr>
            <a:r>
              <a:rPr lang="en-US" sz="1800" dirty="0">
                <a:effectLst/>
                <a:latin typeface="Angsana New"/>
                <a:ea typeface="Times New Roman"/>
                <a:cs typeface="CordiaUPC"/>
              </a:rPr>
              <a:t> </a:t>
            </a:r>
            <a:endParaRPr lang="en-US" sz="1400" dirty="0">
              <a:effectLst/>
              <a:latin typeface="Angsana New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81400"/>
            <a:ext cx="4191000" cy="1200329"/>
          </a:xfrm>
          <a:prstGeom prst="rect">
            <a:avLst/>
          </a:prstGeom>
          <a:solidFill>
            <a:srgbClr val="FFFF99"/>
          </a:solidFill>
          <a:ln w="31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u="sng" dirty="0">
                <a:solidFill>
                  <a:srgbClr val="002060"/>
                </a:solidFill>
              </a:rPr>
              <a:t>คุณสมบัติ</a:t>
            </a:r>
            <a:r>
              <a:rPr lang="th-TH" sz="1800" dirty="0">
                <a:solidFill>
                  <a:srgbClr val="002060"/>
                </a:solidFill>
              </a:rPr>
              <a:t>  </a:t>
            </a:r>
            <a:r>
              <a:rPr lang="en-US" sz="1800" dirty="0">
                <a:solidFill>
                  <a:srgbClr val="002060"/>
                </a:solidFill>
              </a:rPr>
              <a:t>1</a:t>
            </a:r>
            <a:r>
              <a:rPr lang="th-TH" sz="1800" dirty="0">
                <a:solidFill>
                  <a:srgbClr val="002060"/>
                </a:solidFill>
              </a:rPr>
              <a:t>.เป็น ผลิตภัณฑ์ชีวภาพ เป็นมิตรกับคน สัตว์ ต้นไม้ และ  ดิน น้ำ ฟ้า</a:t>
            </a:r>
            <a:r>
              <a:rPr lang="en-US" sz="1800" dirty="0">
                <a:solidFill>
                  <a:srgbClr val="002060"/>
                </a:solidFill>
              </a:rPr>
              <a:t>  </a:t>
            </a:r>
            <a:r>
              <a:rPr lang="th-TH" sz="1800" dirty="0">
                <a:solidFill>
                  <a:srgbClr val="002060"/>
                </a:solidFill>
              </a:rPr>
              <a:t>จึง ปลอดภัยกับผิวหนัง  ลมหายใจ   </a:t>
            </a:r>
          </a:p>
          <a:p>
            <a:pPr algn="ctr"/>
            <a:r>
              <a:rPr lang="th-TH" sz="1800" dirty="0">
                <a:solidFill>
                  <a:srgbClr val="002060"/>
                </a:solidFill>
              </a:rPr>
              <a:t>การทำงาน สามารถละลายก้อนไขมันได้โดยการ แยกโมเลกุลในกรดไขมันให้กลายเป็นโมเลกุลแป้งละลายไปกับน้ำได้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9156" y="332656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6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8151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4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fontAlgn="base">
              <a:spcAft>
                <a:spcPct val="0"/>
              </a:spcAft>
            </a:pPr>
            <a:r>
              <a:rPr lang="th-TH" altLang="th-TH" sz="3100" dirty="0" smtClean="0">
                <a:latin typeface="Arial" pitchFamily="34" charset="0"/>
                <a:ea typeface="Cordia New" pitchFamily="34" charset="-34"/>
                <a:cs typeface="+mn-cs"/>
              </a:rPr>
              <a:t/>
            </a:r>
            <a:br>
              <a:rPr lang="th-TH" altLang="th-TH" sz="3100" dirty="0" smtClean="0">
                <a:latin typeface="Arial" pitchFamily="34" charset="0"/>
                <a:ea typeface="Cordia New" pitchFamily="34" charset="-34"/>
                <a:cs typeface="+mn-cs"/>
              </a:rPr>
            </a:br>
            <a:r>
              <a:rPr lang="th-TH" altLang="th-TH" sz="144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ผลการทดลอง สาร</a:t>
            </a:r>
            <a:r>
              <a:rPr lang="en-US" altLang="th-TH" sz="144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 </a:t>
            </a:r>
            <a:r>
              <a:rPr lang="en-US" altLang="th-TH" sz="9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Degreaser Oil </a:t>
            </a:r>
            <a:r>
              <a:rPr lang="th-TH" altLang="th-TH" sz="9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ดีกรีส</a:t>
            </a:r>
            <a:r>
              <a:rPr lang="th-TH" altLang="th-TH" sz="9600" dirty="0" err="1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เซอร์</a:t>
            </a:r>
            <a:r>
              <a:rPr lang="th-TH" altLang="th-TH" sz="9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 </a:t>
            </a:r>
            <a:r>
              <a:rPr lang="th-TH" altLang="th-TH" sz="9600" dirty="0" err="1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ออยล์</a:t>
            </a:r>
            <a:endParaRPr lang="th-TH" altLang="th-TH" sz="9600" dirty="0" smtClean="0">
              <a:solidFill>
                <a:srgbClr val="002060"/>
              </a:solidFill>
              <a:latin typeface="Arial" pitchFamily="34" charset="0"/>
              <a:ea typeface="Cordia New" pitchFamily="34" charset="-34"/>
              <a:cs typeface="+mn-cs"/>
            </a:endParaRPr>
          </a:p>
          <a:p>
            <a:pPr indent="457200" fontAlgn="base">
              <a:spcAft>
                <a:spcPct val="0"/>
              </a:spcAft>
            </a:pPr>
            <a:r>
              <a:rPr lang="th-TH" altLang="th-TH" sz="1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ของ</a:t>
            </a:r>
            <a:r>
              <a:rPr lang="en-US" altLang="th-TH" sz="1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 </a:t>
            </a:r>
            <a:r>
              <a:rPr lang="th-TH" altLang="th-TH" sz="1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 </a:t>
            </a:r>
            <a:r>
              <a:rPr lang="en-US" altLang="th-TH" sz="1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 UBA LAB </a:t>
            </a:r>
            <a:r>
              <a:rPr lang="th-TH" altLang="th-TH" sz="1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สามารถละลายไขมันได้ </a:t>
            </a:r>
            <a:r>
              <a:rPr lang="en-US" altLang="th-TH" sz="112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+mn-cs"/>
              </a:rPr>
              <a:t>99 %</a:t>
            </a:r>
            <a:r>
              <a:rPr lang="en-US" altLang="th-TH" sz="7200" dirty="0" smtClean="0">
                <a:solidFill>
                  <a:srgbClr val="002060"/>
                </a:solidFill>
                <a:latin typeface="Arial" pitchFamily="34" charset="0"/>
                <a:cs typeface="+mn-cs"/>
              </a:rPr>
              <a:t/>
            </a:r>
            <a:br>
              <a:rPr lang="en-US" altLang="th-TH" sz="7200" dirty="0" smtClean="0">
                <a:solidFill>
                  <a:srgbClr val="002060"/>
                </a:solidFill>
                <a:latin typeface="Arial" pitchFamily="34" charset="0"/>
                <a:cs typeface="+mn-cs"/>
              </a:rPr>
            </a:br>
            <a:endParaRPr lang="th-TH" sz="128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ตัวแทนเนื้อหา 5"/>
          <p:cNvSpPr txBox="1">
            <a:spLocks/>
          </p:cNvSpPr>
          <p:nvPr/>
        </p:nvSpPr>
        <p:spPr>
          <a:xfrm>
            <a:off x="457200" y="2018258"/>
            <a:ext cx="4495800" cy="45259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8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วัตถุประสงค์การทดลอง</a:t>
            </a:r>
            <a:r>
              <a:rPr lang="th-TH" altLang="th-TH" sz="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เพื่อทดสอบประสิทธิภาพ ของสาร </a:t>
            </a:r>
            <a:r>
              <a:rPr lang="en-US" altLang="th-TH" sz="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Degreaser Oil </a:t>
            </a:r>
            <a:endParaRPr lang="th-TH" altLang="th-TH" sz="2800" dirty="0" smtClean="0">
              <a:solidFill>
                <a:srgbClr val="002060"/>
              </a:solidFill>
              <a:latin typeface="Arial" pitchFamily="34" charset="0"/>
              <a:ea typeface="Cordia New" pitchFamily="34" charset="-34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และ สามารถวิเคราะห์หาผลผลิตที่ได้จากการใส่สาร </a:t>
            </a:r>
            <a:r>
              <a:rPr lang="en-US" altLang="th-TH" sz="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Degreaser Oil</a:t>
            </a:r>
            <a:r>
              <a:rPr lang="th-TH" altLang="th-TH" sz="28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ลงในน้ำที่มีไขมันสูง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จากการทดลอง นำ ไขมัน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1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ส่วน และ 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	</a:t>
            </a:r>
            <a:r>
              <a:rPr lang="th-TH" altLang="th-TH" sz="24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วิธีการทดลอง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	1.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นำขวดเปล่า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2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ขวด  ขนาด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500 </a:t>
            </a:r>
            <a:r>
              <a:rPr lang="en-US" altLang="th-TH" sz="2400" dirty="0" err="1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mL.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โดยขวดหนึ่งติดฉลาก 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และอีกขวดไม่ติดฉลาก มาใส่น้ำเปล่า และไขมันจากบ่อดักไขมัน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(Grease Trap) </a:t>
            </a:r>
            <a:endParaRPr lang="th-TH" altLang="th-TH" sz="2400" dirty="0" smtClean="0">
              <a:solidFill>
                <a:srgbClr val="002060"/>
              </a:solidFill>
              <a:latin typeface="Arial" pitchFamily="34" charset="0"/>
              <a:ea typeface="Cordia New" pitchFamily="34" charset="-34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บริเวณข้างๆบ่อบำบัดน้ำเสีย </a:t>
            </a:r>
            <a:r>
              <a:rPr lang="th-TH" altLang="th-TH" sz="2400" dirty="0" err="1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ปตท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.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มาผสมกันในอัตรา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1:1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(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 By Volume)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	2.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นำ สาร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Degreaser Oil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ใส่ลงในขวดที่ติดฉลาก </a:t>
            </a: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ประมาณ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1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ช้อนชา คนให้เข้ากันทั้งสองขวด และทิ้งไว้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1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สัปดาห์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	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3.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นำทั้งสองขวดมา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test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หาแป้ง และค่า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FOG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ของทั้งสองขวด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	</a:t>
            </a:r>
            <a:r>
              <a:rPr lang="th-TH" altLang="th-TH" sz="2400" b="1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ผลการทดลอง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เทียบสีหลังจากการหยด ไอโอดีน จะพบแป้ง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ในขวดที่มีการใส่สาร </a:t>
            </a: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Degrease Oil </a:t>
            </a:r>
            <a:r>
              <a:rPr lang="th-TH" altLang="th-TH" sz="24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เล็กน้อย ดังรูป</a:t>
            </a:r>
            <a:endParaRPr lang="en-US" altLang="th-TH" sz="16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mar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th-TH" sz="4400" dirty="0" smtClean="0">
              <a:latin typeface="Arial" pitchFamily="34" charset="0"/>
              <a:cs typeface="Angsana New" pitchFamily="18" charset="-34"/>
            </a:endParaRPr>
          </a:p>
          <a:p>
            <a:endParaRPr lang="th-TH" dirty="0"/>
          </a:p>
        </p:txBody>
      </p:sp>
      <p:pic>
        <p:nvPicPr>
          <p:cNvPr id="4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356992"/>
            <a:ext cx="3200400" cy="30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20072" y="2018258"/>
            <a:ext cx="3466728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altLang="th-TH" sz="2000" dirty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การทดลอง สาร</a:t>
            </a:r>
            <a:r>
              <a:rPr lang="en-US" altLang="th-TH" sz="2000" dirty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 Degreaser </a:t>
            </a:r>
            <a:r>
              <a:rPr lang="en-US" altLang="th-TH" sz="20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Oil </a:t>
            </a:r>
            <a:r>
              <a:rPr lang="th-TH" altLang="th-TH" sz="2000" dirty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วันที่ทำการทดลอง </a:t>
            </a:r>
            <a:r>
              <a:rPr lang="en-US" altLang="th-TH" sz="2000" dirty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9-18 </a:t>
            </a:r>
            <a:r>
              <a:rPr lang="th-TH" altLang="th-TH" sz="2000" dirty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ธันวาคม </a:t>
            </a:r>
            <a:r>
              <a:rPr lang="en-US" altLang="th-TH" sz="2000" dirty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2558</a:t>
            </a:r>
            <a:r>
              <a:rPr lang="en-US" altLang="th-TH" sz="1400" dirty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en-US" altLang="th-TH" sz="14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en-US" altLang="th-TH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</a:rPr>
              <a:t> 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934774" y="822658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7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10952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 txBox="1">
            <a:spLocks noChangeArrowheads="1"/>
          </p:cNvSpPr>
          <p:nvPr/>
        </p:nvSpPr>
        <p:spPr bwMode="auto">
          <a:xfrm>
            <a:off x="457200" y="449422"/>
            <a:ext cx="5328703" cy="1508105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en-US" altLang="th-TH" sz="1600" dirty="0" smtClean="0">
              <a:latin typeface="Arial" pitchFamily="34" charset="0"/>
              <a:ea typeface="Cordia New" pitchFamily="34" charset="-34"/>
              <a:cs typeface="Angsana New" pitchFamily="18" charset="-34"/>
            </a:endParaRPr>
          </a:p>
          <a:p>
            <a:pPr algn="l" fontAlgn="base">
              <a:spcAft>
                <a:spcPct val="0"/>
              </a:spcAft>
            </a:pPr>
            <a:r>
              <a:rPr lang="en-US" altLang="th-TH" sz="1600" dirty="0" smtClean="0">
                <a:latin typeface="Arial" pitchFamily="34" charset="0"/>
                <a:ea typeface="Cordia New" pitchFamily="34" charset="-34"/>
                <a:cs typeface="Angsana New" pitchFamily="18" charset="-34"/>
              </a:rPr>
              <a:t>2</a:t>
            </a:r>
            <a:r>
              <a:rPr lang="en-US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. </a:t>
            </a: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ทำการหา </a:t>
            </a:r>
            <a:r>
              <a:rPr lang="en-US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FOG </a:t>
            </a: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โดยใช้</a:t>
            </a:r>
            <a:r>
              <a:rPr lang="en-US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Hexane </a:t>
            </a: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เข้าไปแยกชั้น ไขมัน ตะกอน และ น้ำ ออกจากกัน</a:t>
            </a:r>
          </a:p>
          <a:p>
            <a:pPr algn="l" fontAlgn="base">
              <a:spcAft>
                <a:spcPct val="0"/>
              </a:spcAft>
            </a:pP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 พบว่า ชั้นไขมันในน้ำที่ผสมสาร </a:t>
            </a:r>
            <a:r>
              <a:rPr lang="en-US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Greaser Oil </a:t>
            </a: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ค่อนข้างน้อย </a:t>
            </a:r>
          </a:p>
          <a:p>
            <a:pPr algn="l" fontAlgn="base">
              <a:spcAft>
                <a:spcPct val="0"/>
              </a:spcAft>
            </a:pP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แต่ในน้ำที่ไม่ได้ใส่สาร </a:t>
            </a:r>
            <a:r>
              <a:rPr lang="en-US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Degreaser Oil </a:t>
            </a:r>
            <a:r>
              <a:rPr lang="th-TH" altLang="th-TH" sz="1600" dirty="0" smtClean="0">
                <a:solidFill>
                  <a:srgbClr val="002060"/>
                </a:solidFill>
                <a:latin typeface="Arial" pitchFamily="34" charset="0"/>
                <a:ea typeface="Cordia New" pitchFamily="34" charset="-34"/>
                <a:cs typeface="Angsana New" pitchFamily="18" charset="-34"/>
              </a:rPr>
              <a:t>จะมีชั้นไขมันที่ค่อนข้างหนา ดังรูป</a:t>
            </a:r>
            <a:endParaRPr lang="en-US" altLang="th-TH" sz="11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  <a:p>
            <a:pPr algn="l" eaLnBrk="0" fontAlgn="base" hangingPunct="0">
              <a:spcAft>
                <a:spcPct val="0"/>
              </a:spcAft>
            </a:pPr>
            <a:endParaRPr lang="en-US" altLang="th-TH" sz="2800" dirty="0" smtClean="0">
              <a:solidFill>
                <a:srgbClr val="002060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" name="Picture 1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8" y="2009315"/>
            <a:ext cx="3168352" cy="444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52" y="2009316"/>
            <a:ext cx="2354263" cy="44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72" y="2009315"/>
            <a:ext cx="2341563" cy="44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9156" y="332656"/>
            <a:ext cx="625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น</a:t>
            </a:r>
            <a:r>
              <a:rPr lang="en-US" dirty="0" smtClean="0"/>
              <a:t>.</a:t>
            </a:r>
            <a:r>
              <a:rPr lang="en-US" sz="2000" dirty="0"/>
              <a:t>8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91424330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1959</Words>
  <Application>Microsoft Office PowerPoint</Application>
  <PresentationFormat>On-screen Show (4:3)</PresentationFormat>
  <Paragraphs>304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PowerPoint Presentation</vt:lpstr>
      <vt:lpstr> การบริหารจัดการงานระบบสุขาภิบาล 1.เรื่องกลิ่น Deodorantในบ่อเซฟติค 2. เรื่องไขมันใน grease trap    3.เรื่องการเลี้ยงเชื้อในบ่อเติมอากาศ ใน ระบบบำบัดน้ำเสีย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การกำจัดไขมัน ในถังดักไขมัน ก่อนเข้าระบบบำบัด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45</cp:revision>
  <cp:lastPrinted>2019-03-09T11:02:21Z</cp:lastPrinted>
  <dcterms:created xsi:type="dcterms:W3CDTF">2008-12-31T17:03:42Z</dcterms:created>
  <dcterms:modified xsi:type="dcterms:W3CDTF">2020-03-02T14:03:21Z</dcterms:modified>
</cp:coreProperties>
</file>